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715" r:id="rId1"/>
  </p:sldMasterIdLst>
  <p:sldIdLst>
    <p:sldId id="285" r:id="rId2"/>
    <p:sldId id="287" r:id="rId3"/>
    <p:sldId id="288" r:id="rId4"/>
    <p:sldId id="290" r:id="rId5"/>
    <p:sldId id="292" r:id="rId6"/>
    <p:sldId id="294" r:id="rId7"/>
    <p:sldId id="296" r:id="rId8"/>
  </p:sldIdLst>
  <p:sldSz cx="9144000" cy="6858000" type="screen4x3"/>
  <p:notesSz cx="6858000" cy="9144000"/>
  <p:custDataLst>
    <p:tags r:id="rId9"/>
  </p:custDataLst>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CC"/>
    <a:srgbClr val="660066"/>
    <a:srgbClr val="990000"/>
    <a:srgbClr val="FF0066"/>
    <a:srgbClr val="FF0000"/>
    <a:srgbClr val="CC3300"/>
    <a:srgbClr val="0000FF"/>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053" autoAdjust="0"/>
  </p:normalViewPr>
  <p:slideViewPr>
    <p:cSldViewPr>
      <p:cViewPr varScale="1">
        <p:scale>
          <a:sx n="41" d="100"/>
          <a:sy n="41" d="100"/>
        </p:scale>
        <p:origin x="-130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p:spPr>
          <p:txBody>
            <a:bodyPr wrap="none" anchor="ctr"/>
            <a:lstStyle/>
            <a:p>
              <a:pPr algn="ctr" eaLnBrk="1" hangingPunct="1"/>
              <a:endParaRPr lang="en-US">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p:spPr>
          <p:txBody>
            <a:bodyPr wrap="none" anchor="ctr"/>
            <a:lstStyle/>
            <a:p>
              <a:pPr algn="ctr" eaLnBrk="1" hangingPunct="1"/>
              <a:endParaRPr lang="en-US">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p:spPr>
          <p:txBody>
            <a:bodyPr wrap="none" anchor="ctr"/>
            <a:lstStyle/>
            <a:p>
              <a:pPr algn="ctr" eaLnBrk="1" hangingPunct="1"/>
              <a:endParaRPr lang="en-US">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p:spPr>
          <p:txBody>
            <a:bodyPr wrap="none" anchor="ctr"/>
            <a:lstStyle/>
            <a:p>
              <a:pPr algn="ctr" eaLnBrk="1" hangingPunct="1"/>
              <a:endParaRPr lang="en-US">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p:spPr>
          <p:txBody>
            <a:bodyPr wrap="none" anchor="ctr"/>
            <a:lstStyle/>
            <a:p>
              <a:pPr algn="ctr" eaLnBrk="1" hangingPunct="1"/>
              <a:endParaRPr lang="en-US">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p:spPr>
          <p:txBody>
            <a:bodyPr wrap="none" anchor="ctr"/>
            <a:lstStyle/>
            <a:p>
              <a:pPr algn="ctr" eaLnBrk="1" hangingPunct="1"/>
              <a:endParaRPr lang="en-US">
                <a:latin typeface="Times New Roman" pitchFamily="18" charset="0"/>
              </a:endParaRPr>
            </a:p>
          </p:txBody>
        </p:sp>
      </p:grpSp>
      <p:sp>
        <p:nvSpPr>
          <p:cNvPr id="149516" name="Rectangle 12"/>
          <p:cNvSpPr>
            <a:spLocks noGrp="1" noChangeArrowheads="1"/>
          </p:cNvSpPr>
          <p:nvPr>
            <p:ph type="ctrTitle"/>
          </p:nvPr>
        </p:nvSpPr>
        <p:spPr>
          <a:xfrm>
            <a:off x="685800" y="1219200"/>
            <a:ext cx="7772400" cy="1933575"/>
          </a:xfrm>
        </p:spPr>
        <p:txBody>
          <a:bodyPr anchor="b"/>
          <a:lstStyle>
            <a:lvl1pPr>
              <a:defRPr/>
            </a:lvl1pPr>
          </a:lstStyle>
          <a:p>
            <a:r>
              <a:rPr lang="en-US"/>
              <a:t>Click to edit Master title style</a:t>
            </a:r>
          </a:p>
        </p:txBody>
      </p:sp>
      <p:sp>
        <p:nvSpPr>
          <p:cNvPr id="149517" name="Rectangle 13"/>
          <p:cNvSpPr>
            <a:spLocks noGrp="1" noChangeArrowheads="1"/>
          </p:cNvSpPr>
          <p:nvPr>
            <p:ph type="subTitle" idx="1"/>
          </p:nvPr>
        </p:nvSpPr>
        <p:spPr>
          <a:xfrm>
            <a:off x="2057400" y="3505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a:lvl1pPr>
          </a:lstStyle>
          <a:p>
            <a:pPr>
              <a:defRPr/>
            </a:pPr>
            <a:endParaRPr lang="en-US"/>
          </a:p>
        </p:txBody>
      </p:sp>
      <p:sp>
        <p:nvSpPr>
          <p:cNvPr id="12" name="Rectangle 10"/>
          <p:cNvSpPr>
            <a:spLocks noGrp="1" noChangeArrowheads="1"/>
          </p:cNvSpPr>
          <p:nvPr>
            <p:ph type="ftr" sz="quarter" idx="11"/>
          </p:nvPr>
        </p:nvSpPr>
        <p:spPr/>
        <p:txBody>
          <a:bodyPr/>
          <a:lstStyle>
            <a:lvl1pPr>
              <a:defRPr/>
            </a:lvl1pPr>
          </a:lstStyle>
          <a:p>
            <a:pPr>
              <a:defRPr/>
            </a:pPr>
            <a:endParaRPr lang="en-US"/>
          </a:p>
        </p:txBody>
      </p:sp>
      <p:sp>
        <p:nvSpPr>
          <p:cNvPr id="13" name="Rectangle 11"/>
          <p:cNvSpPr>
            <a:spLocks noGrp="1" noChangeArrowheads="1"/>
          </p:cNvSpPr>
          <p:nvPr>
            <p:ph type="sldNum" sz="quarter" idx="12"/>
          </p:nvPr>
        </p:nvSpPr>
        <p:spPr/>
        <p:txBody>
          <a:bodyPr/>
          <a:lstStyle>
            <a:lvl1pPr>
              <a:defRPr/>
            </a:lvl1pPr>
          </a:lstStyle>
          <a:p>
            <a:pPr>
              <a:defRPr/>
            </a:pPr>
            <a:fld id="{ED288D84-65D8-4712-AA74-4F90C32067C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9C4A3E99-393C-4218-BB69-F4A5F9E390F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14757DD5-81BF-429A-BEBC-90B388D0798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a:p>
        </p:txBody>
      </p:sp>
      <p:sp>
        <p:nvSpPr>
          <p:cNvPr id="7" name="Rectangle 10"/>
          <p:cNvSpPr>
            <a:spLocks noGrp="1" noChangeArrowheads="1"/>
          </p:cNvSpPr>
          <p:nvPr>
            <p:ph type="ftr" sz="quarter" idx="11"/>
          </p:nvPr>
        </p:nvSpPr>
        <p:spPr>
          <a:ln/>
        </p:spPr>
        <p:txBody>
          <a:bodyPr/>
          <a:lstStyle>
            <a:lvl1pPr>
              <a:defRPr/>
            </a:lvl1pPr>
          </a:lstStyle>
          <a:p>
            <a:pPr>
              <a:defRPr/>
            </a:pPr>
            <a:endParaRPr lang="en-US"/>
          </a:p>
        </p:txBody>
      </p:sp>
      <p:sp>
        <p:nvSpPr>
          <p:cNvPr id="8" name="Rectangle 11"/>
          <p:cNvSpPr>
            <a:spLocks noGrp="1" noChangeArrowheads="1"/>
          </p:cNvSpPr>
          <p:nvPr>
            <p:ph type="sldNum" sz="quarter" idx="12"/>
          </p:nvPr>
        </p:nvSpPr>
        <p:spPr>
          <a:ln/>
        </p:spPr>
        <p:txBody>
          <a:bodyPr/>
          <a:lstStyle>
            <a:lvl1pPr>
              <a:defRPr/>
            </a:lvl1pPr>
          </a:lstStyle>
          <a:p>
            <a:pPr>
              <a:defRPr/>
            </a:pPr>
            <a:fld id="{C061819C-3A05-40F2-B0D2-F16691C9868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34006304-CD05-4D6F-B070-07C61544CC0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77BA0728-945B-4106-8202-F8D917F8D55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1CAEB626-E433-4932-BD9C-F0B77C0FBBD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DC92D4E4-1BEE-4D16-A6BB-7B26EE1261E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84CDA780-5BFD-435A-93E2-B43F2420E58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957ACB01-956E-4027-A7F9-B94B2C74B8F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86B54178-46DA-49E8-993D-1A473A9D419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1C9B8F8B-E476-435A-B488-34E929C8F19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071563" y="304800"/>
            <a:ext cx="7615237" cy="1106488"/>
            <a:chOff x="675" y="192"/>
            <a:chExt cx="4797" cy="697"/>
          </a:xfrm>
        </p:grpSpPr>
        <p:sp>
          <p:nvSpPr>
            <p:cNvPr id="1032" name="Oval 3"/>
            <p:cNvSpPr>
              <a:spLocks noChangeArrowheads="1"/>
            </p:cNvSpPr>
            <p:nvPr/>
          </p:nvSpPr>
          <p:spPr bwMode="hidden">
            <a:xfrm flipH="1">
              <a:off x="3067" y="192"/>
              <a:ext cx="696" cy="696"/>
            </a:xfrm>
            <a:prstGeom prst="ellipse">
              <a:avLst/>
            </a:prstGeom>
            <a:solidFill>
              <a:schemeClr val="accent2"/>
            </a:solidFill>
            <a:ln w="28575">
              <a:noFill/>
              <a:round/>
              <a:headEnd/>
              <a:tailEnd/>
            </a:ln>
          </p:spPr>
          <p:txBody>
            <a:bodyPr wrap="none" anchor="ctr"/>
            <a:lstStyle/>
            <a:p>
              <a:pPr algn="ctr" eaLnBrk="1" hangingPunct="1"/>
              <a:endParaRPr lang="en-US">
                <a:latin typeface="Times New Roman" pitchFamily="18" charset="0"/>
              </a:endParaRPr>
            </a:p>
          </p:txBody>
        </p:sp>
        <p:sp>
          <p:nvSpPr>
            <p:cNvPr id="1033" name="Oval 4"/>
            <p:cNvSpPr>
              <a:spLocks noChangeArrowheads="1"/>
            </p:cNvSpPr>
            <p:nvPr/>
          </p:nvSpPr>
          <p:spPr bwMode="hidden">
            <a:xfrm flipH="1">
              <a:off x="4777" y="192"/>
              <a:ext cx="695" cy="696"/>
            </a:xfrm>
            <a:prstGeom prst="ellipse">
              <a:avLst/>
            </a:prstGeom>
            <a:solidFill>
              <a:schemeClr val="accent2"/>
            </a:solidFill>
            <a:ln w="28575">
              <a:noFill/>
              <a:round/>
              <a:headEnd/>
              <a:tailEnd/>
            </a:ln>
          </p:spPr>
          <p:txBody>
            <a:bodyPr wrap="none" anchor="ctr"/>
            <a:lstStyle/>
            <a:p>
              <a:pPr algn="ctr" eaLnBrk="1" hangingPunct="1"/>
              <a:endParaRPr lang="en-US">
                <a:latin typeface="Times New Roman" pitchFamily="18" charset="0"/>
              </a:endParaRPr>
            </a:p>
          </p:txBody>
        </p:sp>
        <p:sp>
          <p:nvSpPr>
            <p:cNvPr id="1034" name="Oval 5"/>
            <p:cNvSpPr>
              <a:spLocks noChangeArrowheads="1"/>
            </p:cNvSpPr>
            <p:nvPr/>
          </p:nvSpPr>
          <p:spPr bwMode="hidden">
            <a:xfrm flipH="1">
              <a:off x="675" y="193"/>
              <a:ext cx="695" cy="696"/>
            </a:xfrm>
            <a:prstGeom prst="ellipse">
              <a:avLst/>
            </a:prstGeom>
            <a:solidFill>
              <a:schemeClr val="accent2"/>
            </a:solidFill>
            <a:ln w="28575">
              <a:noFill/>
              <a:round/>
              <a:headEnd/>
              <a:tailEnd/>
            </a:ln>
          </p:spPr>
          <p:txBody>
            <a:bodyPr wrap="none" anchor="ctr"/>
            <a:lstStyle/>
            <a:p>
              <a:pPr algn="ctr" eaLnBrk="1" hangingPunct="1"/>
              <a:endParaRPr lang="en-US">
                <a:latin typeface="Times New Roman" pitchFamily="18" charset="0"/>
              </a:endParaRPr>
            </a:p>
          </p:txBody>
        </p:sp>
        <p:sp>
          <p:nvSpPr>
            <p:cNvPr id="1035" name="Oval 6"/>
            <p:cNvSpPr>
              <a:spLocks noChangeArrowheads="1"/>
            </p:cNvSpPr>
            <p:nvPr/>
          </p:nvSpPr>
          <p:spPr bwMode="hidden">
            <a:xfrm flipH="1">
              <a:off x="3984" y="192"/>
              <a:ext cx="695" cy="696"/>
            </a:xfrm>
            <a:prstGeom prst="ellipse">
              <a:avLst/>
            </a:prstGeom>
            <a:noFill/>
            <a:ln w="28575">
              <a:solidFill>
                <a:schemeClr val="accent2"/>
              </a:solidFill>
              <a:round/>
              <a:headEnd/>
              <a:tailEnd/>
            </a:ln>
          </p:spPr>
          <p:txBody>
            <a:bodyPr wrap="none" anchor="ctr"/>
            <a:lstStyle/>
            <a:p>
              <a:pPr algn="ctr" eaLnBrk="1" hangingPunct="1"/>
              <a:endParaRPr lang="en-US">
                <a:latin typeface="Times New Roman" pitchFamily="18" charset="0"/>
              </a:endParaRPr>
            </a:p>
          </p:txBody>
        </p:sp>
        <p:sp>
          <p:nvSpPr>
            <p:cNvPr id="1036" name="Oval 7"/>
            <p:cNvSpPr>
              <a:spLocks noChangeArrowheads="1"/>
            </p:cNvSpPr>
            <p:nvPr/>
          </p:nvSpPr>
          <p:spPr bwMode="hidden">
            <a:xfrm flipH="1">
              <a:off x="1486" y="192"/>
              <a:ext cx="695" cy="696"/>
            </a:xfrm>
            <a:prstGeom prst="ellipse">
              <a:avLst/>
            </a:prstGeom>
            <a:noFill/>
            <a:ln w="28575">
              <a:solidFill>
                <a:schemeClr val="accent2"/>
              </a:solidFill>
              <a:round/>
              <a:headEnd/>
              <a:tailEnd/>
            </a:ln>
          </p:spPr>
          <p:txBody>
            <a:bodyPr wrap="none" anchor="ctr"/>
            <a:lstStyle/>
            <a:p>
              <a:pPr algn="ctr" eaLnBrk="1" hangingPunct="1"/>
              <a:endParaRPr lang="en-US">
                <a:latin typeface="Times New Roman" pitchFamily="18" charset="0"/>
              </a:endParaRPr>
            </a:p>
          </p:txBody>
        </p:sp>
      </p:grpSp>
      <p:sp>
        <p:nvSpPr>
          <p:cNvPr id="1027"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8489"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cs typeface="+mn-cs"/>
              </a:defRPr>
            </a:lvl1pPr>
          </a:lstStyle>
          <a:p>
            <a:pPr>
              <a:defRPr/>
            </a:pPr>
            <a:endParaRPr lang="en-US"/>
          </a:p>
        </p:txBody>
      </p:sp>
      <p:sp>
        <p:nvSpPr>
          <p:cNvPr id="148490"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cs typeface="+mn-cs"/>
              </a:defRPr>
            </a:lvl1pPr>
          </a:lstStyle>
          <a:p>
            <a:pPr>
              <a:defRPr/>
            </a:pPr>
            <a:endParaRPr lang="en-US"/>
          </a:p>
        </p:txBody>
      </p:sp>
      <p:sp>
        <p:nvSpPr>
          <p:cNvPr id="148491"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cs typeface="+mn-cs"/>
              </a:defRPr>
            </a:lvl1pPr>
          </a:lstStyle>
          <a:p>
            <a:pPr>
              <a:defRPr/>
            </a:pPr>
            <a:fld id="{8B4D0706-EB65-4246-A212-0A3C5E6DA3E2}" type="slidenum">
              <a:rPr lang="en-US"/>
              <a:pPr>
                <a:defRPr/>
              </a:pPr>
              <a:t>‹#›</a:t>
            </a:fld>
            <a:endParaRPr lang="en-US"/>
          </a:p>
        </p:txBody>
      </p:sp>
      <p:sp>
        <p:nvSpPr>
          <p:cNvPr id="1031"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53"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cs typeface="Arial" charset="0"/>
        </a:defRPr>
      </a:lvl2pPr>
      <a:lvl3pPr algn="l" rtl="0" eaLnBrk="0" fontAlgn="base" hangingPunct="0">
        <a:spcBef>
          <a:spcPct val="0"/>
        </a:spcBef>
        <a:spcAft>
          <a:spcPct val="0"/>
        </a:spcAft>
        <a:defRPr sz="3800">
          <a:solidFill>
            <a:schemeClr val="tx2"/>
          </a:solidFill>
          <a:latin typeface="Arial" charset="0"/>
          <a:cs typeface="Arial" charset="0"/>
        </a:defRPr>
      </a:lvl3pPr>
      <a:lvl4pPr algn="l" rtl="0" eaLnBrk="0" fontAlgn="base" hangingPunct="0">
        <a:spcBef>
          <a:spcPct val="0"/>
        </a:spcBef>
        <a:spcAft>
          <a:spcPct val="0"/>
        </a:spcAft>
        <a:defRPr sz="3800">
          <a:solidFill>
            <a:schemeClr val="tx2"/>
          </a:solidFill>
          <a:latin typeface="Arial" charset="0"/>
          <a:cs typeface="Arial" charset="0"/>
        </a:defRPr>
      </a:lvl4pPr>
      <a:lvl5pPr algn="l" rtl="0" eaLnBrk="0" fontAlgn="base" hangingPunct="0">
        <a:spcBef>
          <a:spcPct val="0"/>
        </a:spcBef>
        <a:spcAft>
          <a:spcPct val="0"/>
        </a:spcAft>
        <a:defRPr sz="3800">
          <a:solidFill>
            <a:schemeClr val="tx2"/>
          </a:solidFill>
          <a:latin typeface="Arial" charset="0"/>
          <a:cs typeface="Arial" charset="0"/>
        </a:defRPr>
      </a:lvl5pPr>
      <a:lvl6pPr marL="457200" algn="l" rtl="0" fontAlgn="base">
        <a:spcBef>
          <a:spcPct val="0"/>
        </a:spcBef>
        <a:spcAft>
          <a:spcPct val="0"/>
        </a:spcAft>
        <a:defRPr sz="3800">
          <a:solidFill>
            <a:schemeClr val="tx2"/>
          </a:solidFill>
          <a:latin typeface="Arial" charset="0"/>
          <a:cs typeface="Arial" charset="0"/>
        </a:defRPr>
      </a:lvl6pPr>
      <a:lvl7pPr marL="914400" algn="l" rtl="0" fontAlgn="base">
        <a:spcBef>
          <a:spcPct val="0"/>
        </a:spcBef>
        <a:spcAft>
          <a:spcPct val="0"/>
        </a:spcAft>
        <a:defRPr sz="3800">
          <a:solidFill>
            <a:schemeClr val="tx2"/>
          </a:solidFill>
          <a:latin typeface="Arial" charset="0"/>
          <a:cs typeface="Arial" charset="0"/>
        </a:defRPr>
      </a:lvl7pPr>
      <a:lvl8pPr marL="1371600" algn="l" rtl="0" fontAlgn="base">
        <a:spcBef>
          <a:spcPct val="0"/>
        </a:spcBef>
        <a:spcAft>
          <a:spcPct val="0"/>
        </a:spcAft>
        <a:defRPr sz="3800">
          <a:solidFill>
            <a:schemeClr val="tx2"/>
          </a:solidFill>
          <a:latin typeface="Arial" charset="0"/>
          <a:cs typeface="Arial" charset="0"/>
        </a:defRPr>
      </a:lvl8pPr>
      <a:lvl9pPr marL="1828800" algn="l" rtl="0" fontAlgn="base">
        <a:spcBef>
          <a:spcPct val="0"/>
        </a:spcBef>
        <a:spcAft>
          <a:spcPct val="0"/>
        </a:spcAft>
        <a:defRPr sz="38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cs typeface="+mn-cs"/>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cs typeface="+mn-cs"/>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3" name="Picture 5" descr="Sapa_Town_1"/>
          <p:cNvPicPr>
            <a:picLocks noChangeAspect="1" noChangeArrowheads="1"/>
          </p:cNvPicPr>
          <p:nvPr/>
        </p:nvPicPr>
        <p:blipFill>
          <a:blip r:embed="rId2">
            <a:lum bright="2000"/>
          </a:blip>
          <a:srcRect/>
          <a:stretch>
            <a:fillRect/>
          </a:stretch>
        </p:blipFill>
        <p:spPr bwMode="auto">
          <a:xfrm>
            <a:off x="609600" y="2286000"/>
            <a:ext cx="7924800" cy="4114800"/>
          </a:xfrm>
          <a:prstGeom prst="rect">
            <a:avLst/>
          </a:prstGeom>
          <a:noFill/>
          <a:ln w="9525">
            <a:noFill/>
            <a:miter lim="800000"/>
            <a:headEnd/>
            <a:tailEnd/>
          </a:ln>
        </p:spPr>
      </p:pic>
      <p:sp>
        <p:nvSpPr>
          <p:cNvPr id="3075" name="Rectangle 6"/>
          <p:cNvSpPr>
            <a:spLocks noChangeArrowheads="1"/>
          </p:cNvSpPr>
          <p:nvPr/>
        </p:nvSpPr>
        <p:spPr bwMode="auto">
          <a:xfrm>
            <a:off x="685800" y="457200"/>
            <a:ext cx="7924800" cy="830263"/>
          </a:xfrm>
          <a:prstGeom prst="rect">
            <a:avLst/>
          </a:prstGeom>
          <a:noFill/>
          <a:ln w="9525">
            <a:noFill/>
            <a:miter lim="800000"/>
            <a:headEnd/>
            <a:tailEnd/>
          </a:ln>
        </p:spPr>
        <p:txBody>
          <a:bodyPr>
            <a:spAutoFit/>
          </a:bodyPr>
          <a:lstStyle/>
          <a:p>
            <a:pPr algn="ctr" eaLnBrk="1" hangingPunct="1"/>
            <a:endParaRPr lang="en-US" i="1">
              <a:solidFill>
                <a:srgbClr val="003399"/>
              </a:solidFill>
            </a:endParaRPr>
          </a:p>
          <a:p>
            <a:pPr algn="ctr" eaLnBrk="1" hangingPunct="1"/>
            <a:r>
              <a:rPr lang="en-US" u="sng">
                <a:solidFill>
                  <a:srgbClr val="FF0000"/>
                </a:solidFill>
              </a:rPr>
              <a:t>Chính tả</a:t>
            </a:r>
            <a:endParaRPr lang="en-US" sz="2000" i="1">
              <a:solidFill>
                <a:srgbClr val="FF0000"/>
              </a:solidFill>
            </a:endParaRPr>
          </a:p>
        </p:txBody>
      </p:sp>
      <p:sp>
        <p:nvSpPr>
          <p:cNvPr id="37895" name="Text Box 7"/>
          <p:cNvSpPr txBox="1">
            <a:spLocks noChangeArrowheads="1"/>
          </p:cNvSpPr>
          <p:nvPr/>
        </p:nvSpPr>
        <p:spPr bwMode="auto">
          <a:xfrm>
            <a:off x="2362200" y="1371600"/>
            <a:ext cx="4724400" cy="836613"/>
          </a:xfrm>
          <a:prstGeom prst="rect">
            <a:avLst/>
          </a:prstGeom>
          <a:noFill/>
          <a:ln w="9525">
            <a:noFill/>
            <a:miter lim="800000"/>
            <a:headEnd/>
            <a:tailEnd/>
          </a:ln>
        </p:spPr>
        <p:txBody>
          <a:bodyPr>
            <a:spAutoFit/>
          </a:bodyPr>
          <a:lstStyle/>
          <a:p>
            <a:pPr algn="ctr" eaLnBrk="1" hangingPunct="1">
              <a:lnSpc>
                <a:spcPct val="70000"/>
              </a:lnSpc>
              <a:spcBef>
                <a:spcPct val="50000"/>
              </a:spcBef>
            </a:pPr>
            <a:r>
              <a:rPr lang="en-US" sz="2800">
                <a:solidFill>
                  <a:schemeClr val="folHlink"/>
                </a:solidFill>
              </a:rPr>
              <a:t>Đường đi Sa Pa</a:t>
            </a:r>
          </a:p>
          <a:p>
            <a:pPr algn="ctr" eaLnBrk="1" hangingPunct="1">
              <a:lnSpc>
                <a:spcPct val="70000"/>
              </a:lnSpc>
              <a:spcBef>
                <a:spcPct val="50000"/>
              </a:spcBef>
            </a:pPr>
            <a:r>
              <a:rPr lang="en-US">
                <a:solidFill>
                  <a:schemeClr val="folHlink"/>
                </a:solidFill>
              </a:rPr>
              <a:t>Phân biệt : </a:t>
            </a:r>
            <a:r>
              <a:rPr lang="en-US" i="1">
                <a:solidFill>
                  <a:schemeClr val="folHlink"/>
                </a:solidFill>
              </a:rPr>
              <a:t>r/d/gi</a:t>
            </a:r>
          </a:p>
        </p:txBody>
      </p:sp>
      <p:sp>
        <p:nvSpPr>
          <p:cNvPr id="37896" name="Text Box 8"/>
          <p:cNvSpPr txBox="1">
            <a:spLocks noChangeArrowheads="1"/>
          </p:cNvSpPr>
          <p:nvPr/>
        </p:nvSpPr>
        <p:spPr bwMode="auto">
          <a:xfrm>
            <a:off x="5257800" y="838200"/>
            <a:ext cx="1676400" cy="396875"/>
          </a:xfrm>
          <a:prstGeom prst="rect">
            <a:avLst/>
          </a:prstGeom>
          <a:noFill/>
          <a:ln w="9525" algn="ctr">
            <a:noFill/>
            <a:miter lim="800000"/>
            <a:headEnd/>
            <a:tailEnd/>
          </a:ln>
        </p:spPr>
        <p:txBody>
          <a:bodyPr>
            <a:spAutoFit/>
          </a:bodyPr>
          <a:lstStyle/>
          <a:p>
            <a:pPr>
              <a:spcBef>
                <a:spcPct val="50000"/>
              </a:spcBef>
            </a:pPr>
            <a:r>
              <a:rPr lang="en-US" sz="2000" i="1">
                <a:solidFill>
                  <a:srgbClr val="FF0000"/>
                </a:solidFill>
              </a:rPr>
              <a:t>(Nhớ-viết)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animEffect transition="in" filter="blinds(horizontal)">
                                      <p:cBhvr>
                                        <p:cTn id="7" dur="500"/>
                                        <p:tgtEl>
                                          <p:spTgt spid="378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7895"/>
                                        </p:tgtEl>
                                        <p:attrNameLst>
                                          <p:attrName>style.visibility</p:attrName>
                                        </p:attrNameLst>
                                      </p:cBhvr>
                                      <p:to>
                                        <p:strVal val="visible"/>
                                      </p:to>
                                    </p:set>
                                    <p:animEffect transition="in" filter="checkerboard(across)">
                                      <p:cBhvr>
                                        <p:cTn id="12" dur="500"/>
                                        <p:tgtEl>
                                          <p:spTgt spid="3789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7896"/>
                                        </p:tgtEl>
                                        <p:attrNameLst>
                                          <p:attrName>style.visibility</p:attrName>
                                        </p:attrNameLst>
                                      </p:cBhvr>
                                      <p:to>
                                        <p:strVal val="visible"/>
                                      </p:to>
                                    </p:set>
                                    <p:animEffect transition="in" filter="blinds(horizontal)">
                                      <p:cBhvr>
                                        <p:cTn id="17" dur="500"/>
                                        <p:tgtEl>
                                          <p:spTgt spid="378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5" grpId="0"/>
      <p:bldP spid="3789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990600" y="381000"/>
            <a:ext cx="7391400" cy="1816100"/>
          </a:xfrm>
          <a:prstGeom prst="rect">
            <a:avLst/>
          </a:prstGeom>
          <a:noFill/>
          <a:ln w="9525">
            <a:noFill/>
            <a:miter lim="800000"/>
            <a:headEnd/>
            <a:tailEnd/>
          </a:ln>
        </p:spPr>
        <p:txBody>
          <a:bodyPr>
            <a:spAutoFit/>
          </a:bodyPr>
          <a:lstStyle/>
          <a:p>
            <a:pPr algn="ctr" eaLnBrk="1" hangingPunct="1">
              <a:spcBef>
                <a:spcPct val="50000"/>
              </a:spcBef>
            </a:pPr>
            <a:endParaRPr lang="en-US" i="1">
              <a:solidFill>
                <a:srgbClr val="003399"/>
              </a:solidFill>
            </a:endParaRPr>
          </a:p>
          <a:p>
            <a:pPr algn="ctr" eaLnBrk="1" hangingPunct="1">
              <a:spcBef>
                <a:spcPct val="50000"/>
              </a:spcBef>
            </a:pPr>
            <a:r>
              <a:rPr lang="en-US" u="sng">
                <a:solidFill>
                  <a:srgbClr val="FF0000"/>
                </a:solidFill>
              </a:rPr>
              <a:t>Chính tả </a:t>
            </a:r>
            <a:r>
              <a:rPr lang="en-US" sz="2000" i="1">
                <a:solidFill>
                  <a:srgbClr val="FF0000"/>
                </a:solidFill>
              </a:rPr>
              <a:t>(Nhớ-viết)</a:t>
            </a:r>
          </a:p>
          <a:p>
            <a:pPr algn="ctr" eaLnBrk="1" hangingPunct="1"/>
            <a:r>
              <a:rPr lang="en-US" sz="2800">
                <a:solidFill>
                  <a:schemeClr val="folHlink"/>
                </a:solidFill>
              </a:rPr>
              <a:t>Đường đi Sa Pa</a:t>
            </a:r>
          </a:p>
          <a:p>
            <a:pPr algn="ctr" eaLnBrk="1" hangingPunct="1"/>
            <a:r>
              <a:rPr lang="en-US">
                <a:solidFill>
                  <a:schemeClr val="folHlink"/>
                </a:solidFill>
              </a:rPr>
              <a:t>Phân biệt : </a:t>
            </a:r>
            <a:r>
              <a:rPr lang="en-US" i="1">
                <a:solidFill>
                  <a:schemeClr val="folHlink"/>
                </a:solidFill>
              </a:rPr>
              <a:t>r/d/gi</a:t>
            </a:r>
          </a:p>
        </p:txBody>
      </p:sp>
      <p:sp>
        <p:nvSpPr>
          <p:cNvPr id="4099" name="Text Box 7"/>
          <p:cNvSpPr txBox="1">
            <a:spLocks noChangeArrowheads="1"/>
          </p:cNvSpPr>
          <p:nvPr/>
        </p:nvSpPr>
        <p:spPr bwMode="auto">
          <a:xfrm>
            <a:off x="838200" y="2514600"/>
            <a:ext cx="7924800" cy="366713"/>
          </a:xfrm>
          <a:prstGeom prst="rect">
            <a:avLst/>
          </a:prstGeom>
          <a:noFill/>
          <a:ln w="9525">
            <a:noFill/>
            <a:miter lim="800000"/>
            <a:headEnd/>
            <a:tailEnd/>
          </a:ln>
        </p:spPr>
        <p:txBody>
          <a:bodyPr>
            <a:spAutoFit/>
          </a:bodyPr>
          <a:lstStyle/>
          <a:p>
            <a:pPr eaLnBrk="1" hangingPunct="1">
              <a:spcBef>
                <a:spcPct val="50000"/>
              </a:spcBef>
            </a:pPr>
            <a:endParaRPr lang="en-US" sz="1800"/>
          </a:p>
        </p:txBody>
      </p:sp>
      <p:sp>
        <p:nvSpPr>
          <p:cNvPr id="39944" name="Text Box 8"/>
          <p:cNvSpPr txBox="1">
            <a:spLocks noChangeArrowheads="1"/>
          </p:cNvSpPr>
          <p:nvPr/>
        </p:nvSpPr>
        <p:spPr bwMode="auto">
          <a:xfrm>
            <a:off x="0" y="2209800"/>
            <a:ext cx="9144000" cy="457200"/>
          </a:xfrm>
          <a:prstGeom prst="rect">
            <a:avLst/>
          </a:prstGeom>
          <a:noFill/>
          <a:ln w="9525">
            <a:noFill/>
            <a:miter lim="800000"/>
            <a:headEnd/>
            <a:tailEnd/>
          </a:ln>
        </p:spPr>
        <p:txBody>
          <a:bodyPr>
            <a:spAutoFit/>
          </a:bodyPr>
          <a:lstStyle/>
          <a:p>
            <a:pPr eaLnBrk="1" hangingPunct="1">
              <a:spcBef>
                <a:spcPct val="50000"/>
              </a:spcBef>
            </a:pPr>
            <a:r>
              <a:rPr lang="en-US" b="1" i="1" u="sng">
                <a:solidFill>
                  <a:srgbClr val="0000FF"/>
                </a:solidFill>
              </a:rPr>
              <a:t>Hoạt động 1</a:t>
            </a:r>
            <a:r>
              <a:rPr lang="en-US" b="1" i="1">
                <a:solidFill>
                  <a:srgbClr val="0000FF"/>
                </a:solidFill>
              </a:rPr>
              <a:t> :</a:t>
            </a:r>
            <a:r>
              <a:rPr lang="en-US"/>
              <a:t> </a:t>
            </a:r>
            <a:r>
              <a:rPr lang="en-US" i="1">
                <a:solidFill>
                  <a:srgbClr val="003399"/>
                </a:solidFill>
              </a:rPr>
              <a:t>Tìm hiểu nội dung đoạn viết  - Luyện viết tiếng khó</a:t>
            </a:r>
          </a:p>
        </p:txBody>
      </p:sp>
      <p:sp>
        <p:nvSpPr>
          <p:cNvPr id="39952" name="Text Box 16"/>
          <p:cNvSpPr txBox="1">
            <a:spLocks noChangeArrowheads="1"/>
          </p:cNvSpPr>
          <p:nvPr/>
        </p:nvSpPr>
        <p:spPr bwMode="auto">
          <a:xfrm>
            <a:off x="228600" y="2819400"/>
            <a:ext cx="8686800" cy="3068638"/>
          </a:xfrm>
          <a:prstGeom prst="rect">
            <a:avLst/>
          </a:prstGeom>
          <a:noFill/>
          <a:ln w="9525">
            <a:noFill/>
            <a:miter lim="800000"/>
            <a:headEnd/>
            <a:tailEnd/>
          </a:ln>
        </p:spPr>
        <p:txBody>
          <a:bodyPr>
            <a:spAutoFit/>
          </a:bodyPr>
          <a:lstStyle/>
          <a:p>
            <a:pPr eaLnBrk="1" hangingPunct="1">
              <a:spcBef>
                <a:spcPct val="50000"/>
              </a:spcBef>
            </a:pPr>
            <a:r>
              <a:rPr lang="en-US" sz="2600" b="1">
                <a:solidFill>
                  <a:srgbClr val="0000CC"/>
                </a:solidFill>
              </a:rPr>
              <a:t>    </a:t>
            </a:r>
            <a:r>
              <a:rPr lang="en-US" sz="2600">
                <a:solidFill>
                  <a:schemeClr val="tx2"/>
                </a:solidFill>
              </a:rPr>
              <a:t>Hôm sau chúng tôi đi Sa Pa. Phong cảnh ở đây thật  đẹp. Thoắt cái, lá vàng rơi trong khoảnh khắc mùa thu. Thoắt cái, trắng long lanh một cơn mưa tuyết trên những cành đào, lê, mận. Thoắt cái, gió xuân hây hẩy nồng nàn với những bông hoa lay ơn màu đen nhung hiếm quý.</a:t>
            </a:r>
          </a:p>
          <a:p>
            <a:pPr eaLnBrk="1" hangingPunct="1">
              <a:spcBef>
                <a:spcPct val="50000"/>
              </a:spcBef>
            </a:pPr>
            <a:r>
              <a:rPr lang="en-US" sz="2600">
                <a:solidFill>
                  <a:schemeClr val="tx2"/>
                </a:solidFill>
              </a:rPr>
              <a:t>    Sa Pa quả là món quà tặng diệu kì mà thiên nhiên dành cho đất nước ta.</a:t>
            </a:r>
            <a:endParaRPr lang="en-US" sz="2000">
              <a:solidFill>
                <a:schemeClr val="tx2"/>
              </a:solidFill>
            </a:endParaRPr>
          </a:p>
        </p:txBody>
      </p:sp>
      <p:sp>
        <p:nvSpPr>
          <p:cNvPr id="39953" name="Line 17"/>
          <p:cNvSpPr>
            <a:spLocks noChangeShapeType="1"/>
          </p:cNvSpPr>
          <p:nvPr/>
        </p:nvSpPr>
        <p:spPr bwMode="auto">
          <a:xfrm>
            <a:off x="3886200" y="3200400"/>
            <a:ext cx="914400" cy="0"/>
          </a:xfrm>
          <a:prstGeom prst="line">
            <a:avLst/>
          </a:prstGeom>
          <a:noFill/>
          <a:ln w="28575">
            <a:solidFill>
              <a:schemeClr val="folHlink"/>
            </a:solidFill>
            <a:round/>
            <a:headEnd/>
            <a:tailEnd/>
          </a:ln>
        </p:spPr>
        <p:txBody>
          <a:bodyPr wrap="none" anchor="ctr"/>
          <a:lstStyle/>
          <a:p>
            <a:endParaRPr lang="en-US"/>
          </a:p>
        </p:txBody>
      </p:sp>
      <p:sp>
        <p:nvSpPr>
          <p:cNvPr id="39954" name="Line 18"/>
          <p:cNvSpPr>
            <a:spLocks noChangeShapeType="1"/>
          </p:cNvSpPr>
          <p:nvPr/>
        </p:nvSpPr>
        <p:spPr bwMode="auto">
          <a:xfrm>
            <a:off x="5105400" y="3657600"/>
            <a:ext cx="1752600" cy="0"/>
          </a:xfrm>
          <a:prstGeom prst="line">
            <a:avLst/>
          </a:prstGeom>
          <a:noFill/>
          <a:ln w="28575">
            <a:solidFill>
              <a:schemeClr val="folHlink"/>
            </a:solidFill>
            <a:round/>
            <a:headEnd/>
            <a:tailEnd/>
          </a:ln>
        </p:spPr>
        <p:txBody>
          <a:bodyPr wrap="none" anchor="ctr"/>
          <a:lstStyle/>
          <a:p>
            <a:endParaRPr lang="en-US"/>
          </a:p>
        </p:txBody>
      </p:sp>
      <p:sp>
        <p:nvSpPr>
          <p:cNvPr id="39956" name="Line 20"/>
          <p:cNvSpPr>
            <a:spLocks noChangeShapeType="1"/>
          </p:cNvSpPr>
          <p:nvPr/>
        </p:nvSpPr>
        <p:spPr bwMode="auto">
          <a:xfrm>
            <a:off x="7239000" y="4419600"/>
            <a:ext cx="1371600" cy="0"/>
          </a:xfrm>
          <a:prstGeom prst="line">
            <a:avLst/>
          </a:prstGeom>
          <a:noFill/>
          <a:ln w="28575">
            <a:solidFill>
              <a:schemeClr val="folHlink"/>
            </a:solidFill>
            <a:round/>
            <a:headEnd/>
            <a:tailEnd/>
          </a:ln>
        </p:spPr>
        <p:txBody>
          <a:bodyPr wrap="none" anchor="ctr"/>
          <a:lstStyle/>
          <a:p>
            <a:endParaRPr lang="en-US"/>
          </a:p>
        </p:txBody>
      </p:sp>
      <p:sp>
        <p:nvSpPr>
          <p:cNvPr id="39957" name="Rectangle 21"/>
          <p:cNvSpPr>
            <a:spLocks noChangeArrowheads="1"/>
          </p:cNvSpPr>
          <p:nvPr/>
        </p:nvSpPr>
        <p:spPr bwMode="auto">
          <a:xfrm>
            <a:off x="5029200" y="3276600"/>
            <a:ext cx="19050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9958" name="Rectangle 22"/>
          <p:cNvSpPr>
            <a:spLocks noChangeArrowheads="1"/>
          </p:cNvSpPr>
          <p:nvPr/>
        </p:nvSpPr>
        <p:spPr bwMode="auto">
          <a:xfrm>
            <a:off x="3886200" y="2895600"/>
            <a:ext cx="9144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9959" name="Rectangle 23"/>
          <p:cNvSpPr>
            <a:spLocks noChangeArrowheads="1"/>
          </p:cNvSpPr>
          <p:nvPr/>
        </p:nvSpPr>
        <p:spPr bwMode="auto">
          <a:xfrm>
            <a:off x="7239000" y="4038600"/>
            <a:ext cx="13716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9944"/>
                                        </p:tgtEl>
                                        <p:attrNameLst>
                                          <p:attrName>style.visibility</p:attrName>
                                        </p:attrNameLst>
                                      </p:cBhvr>
                                      <p:to>
                                        <p:strVal val="visible"/>
                                      </p:to>
                                    </p:set>
                                    <p:animEffect transition="in" filter="diamond(in)">
                                      <p:cBhvr>
                                        <p:cTn id="7" dur="2000"/>
                                        <p:tgtEl>
                                          <p:spTgt spid="399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9952"/>
                                        </p:tgtEl>
                                        <p:attrNameLst>
                                          <p:attrName>style.visibility</p:attrName>
                                        </p:attrNameLst>
                                      </p:cBhvr>
                                      <p:to>
                                        <p:strVal val="visible"/>
                                      </p:to>
                                    </p:set>
                                    <p:anim calcmode="lin" valueType="num">
                                      <p:cBhvr additive="base">
                                        <p:cTn id="12" dur="500" fill="hold"/>
                                        <p:tgtEl>
                                          <p:spTgt spid="39952"/>
                                        </p:tgtEl>
                                        <p:attrNameLst>
                                          <p:attrName>ppt_x</p:attrName>
                                        </p:attrNameLst>
                                      </p:cBhvr>
                                      <p:tavLst>
                                        <p:tav tm="0">
                                          <p:val>
                                            <p:strVal val="#ppt_x"/>
                                          </p:val>
                                        </p:tav>
                                        <p:tav tm="100000">
                                          <p:val>
                                            <p:strVal val="#ppt_x"/>
                                          </p:val>
                                        </p:tav>
                                      </p:tavLst>
                                    </p:anim>
                                    <p:anim calcmode="lin" valueType="num">
                                      <p:cBhvr additive="base">
                                        <p:cTn id="13" dur="500" fill="hold"/>
                                        <p:tgtEl>
                                          <p:spTgt spid="39952"/>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9953"/>
                                        </p:tgtEl>
                                        <p:attrNameLst>
                                          <p:attrName>style.visibility</p:attrName>
                                        </p:attrNameLst>
                                      </p:cBhvr>
                                      <p:to>
                                        <p:strVal val="visible"/>
                                      </p:to>
                                    </p:set>
                                    <p:anim calcmode="lin" valueType="num">
                                      <p:cBhvr additive="base">
                                        <p:cTn id="18" dur="500" fill="hold"/>
                                        <p:tgtEl>
                                          <p:spTgt spid="39953"/>
                                        </p:tgtEl>
                                        <p:attrNameLst>
                                          <p:attrName>ppt_x</p:attrName>
                                        </p:attrNameLst>
                                      </p:cBhvr>
                                      <p:tavLst>
                                        <p:tav tm="0">
                                          <p:val>
                                            <p:strVal val="#ppt_x"/>
                                          </p:val>
                                        </p:tav>
                                        <p:tav tm="100000">
                                          <p:val>
                                            <p:strVal val="#ppt_x"/>
                                          </p:val>
                                        </p:tav>
                                      </p:tavLst>
                                    </p:anim>
                                    <p:anim calcmode="lin" valueType="num">
                                      <p:cBhvr additive="base">
                                        <p:cTn id="19" dur="500" fill="hold"/>
                                        <p:tgtEl>
                                          <p:spTgt spid="39953"/>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39958"/>
                                        </p:tgtEl>
                                        <p:attrNameLst>
                                          <p:attrName>style.visibility</p:attrName>
                                        </p:attrNameLst>
                                      </p:cBhvr>
                                      <p:to>
                                        <p:strVal val="visible"/>
                                      </p:to>
                                    </p:set>
                                    <p:animEffect transition="in" filter="blinds(horizontal)">
                                      <p:cBhvr>
                                        <p:cTn id="24" dur="500"/>
                                        <p:tgtEl>
                                          <p:spTgt spid="3995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xit" presetSubtype="10" fill="hold" grpId="1" nodeType="clickEffect">
                                  <p:stCondLst>
                                    <p:cond delay="0"/>
                                  </p:stCondLst>
                                  <p:childTnLst>
                                    <p:animEffect transition="out" filter="blinds(horizontal)">
                                      <p:cBhvr>
                                        <p:cTn id="28" dur="500"/>
                                        <p:tgtEl>
                                          <p:spTgt spid="39958"/>
                                        </p:tgtEl>
                                      </p:cBhvr>
                                    </p:animEffect>
                                    <p:set>
                                      <p:cBhvr>
                                        <p:cTn id="29" dur="1" fill="hold">
                                          <p:stCondLst>
                                            <p:cond delay="499"/>
                                          </p:stCondLst>
                                        </p:cTn>
                                        <p:tgtEl>
                                          <p:spTgt spid="39958"/>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9954"/>
                                        </p:tgtEl>
                                        <p:attrNameLst>
                                          <p:attrName>style.visibility</p:attrName>
                                        </p:attrNameLst>
                                      </p:cBhvr>
                                      <p:to>
                                        <p:strVal val="visible"/>
                                      </p:to>
                                    </p:set>
                                    <p:animEffect transition="in" filter="blinds(horizontal)">
                                      <p:cBhvr>
                                        <p:cTn id="34" dur="500"/>
                                        <p:tgtEl>
                                          <p:spTgt spid="3995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39957"/>
                                        </p:tgtEl>
                                        <p:attrNameLst>
                                          <p:attrName>style.visibility</p:attrName>
                                        </p:attrNameLst>
                                      </p:cBhvr>
                                      <p:to>
                                        <p:strVal val="visible"/>
                                      </p:to>
                                    </p:set>
                                    <p:animEffect transition="in" filter="blinds(horizontal)">
                                      <p:cBhvr>
                                        <p:cTn id="39" dur="500"/>
                                        <p:tgtEl>
                                          <p:spTgt spid="3995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xit" presetSubtype="10" fill="hold" grpId="1" nodeType="clickEffect">
                                  <p:stCondLst>
                                    <p:cond delay="0"/>
                                  </p:stCondLst>
                                  <p:childTnLst>
                                    <p:animEffect transition="out" filter="blinds(horizontal)">
                                      <p:cBhvr>
                                        <p:cTn id="43" dur="500"/>
                                        <p:tgtEl>
                                          <p:spTgt spid="39957"/>
                                        </p:tgtEl>
                                      </p:cBhvr>
                                    </p:animEffect>
                                    <p:set>
                                      <p:cBhvr>
                                        <p:cTn id="44" dur="1" fill="hold">
                                          <p:stCondLst>
                                            <p:cond delay="499"/>
                                          </p:stCondLst>
                                        </p:cTn>
                                        <p:tgtEl>
                                          <p:spTgt spid="39957"/>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39956"/>
                                        </p:tgtEl>
                                        <p:attrNameLst>
                                          <p:attrName>style.visibility</p:attrName>
                                        </p:attrNameLst>
                                      </p:cBhvr>
                                      <p:to>
                                        <p:strVal val="visible"/>
                                      </p:to>
                                    </p:set>
                                    <p:animEffect transition="in" filter="blinds(horizontal)">
                                      <p:cBhvr>
                                        <p:cTn id="49" dur="500"/>
                                        <p:tgtEl>
                                          <p:spTgt spid="39956"/>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39959"/>
                                        </p:tgtEl>
                                        <p:attrNameLst>
                                          <p:attrName>style.visibility</p:attrName>
                                        </p:attrNameLst>
                                      </p:cBhvr>
                                      <p:to>
                                        <p:strVal val="visible"/>
                                      </p:to>
                                    </p:set>
                                    <p:animEffect transition="in" filter="blinds(horizontal)">
                                      <p:cBhvr>
                                        <p:cTn id="54" dur="500"/>
                                        <p:tgtEl>
                                          <p:spTgt spid="39959"/>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xit" presetSubtype="10" fill="hold" grpId="1" nodeType="clickEffect">
                                  <p:stCondLst>
                                    <p:cond delay="0"/>
                                  </p:stCondLst>
                                  <p:childTnLst>
                                    <p:animEffect transition="out" filter="blinds(horizontal)">
                                      <p:cBhvr>
                                        <p:cTn id="58" dur="500"/>
                                        <p:tgtEl>
                                          <p:spTgt spid="39959"/>
                                        </p:tgtEl>
                                      </p:cBhvr>
                                    </p:animEffect>
                                    <p:set>
                                      <p:cBhvr>
                                        <p:cTn id="59" dur="1" fill="hold">
                                          <p:stCondLst>
                                            <p:cond delay="499"/>
                                          </p:stCondLst>
                                        </p:cTn>
                                        <p:tgtEl>
                                          <p:spTgt spid="3995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4" grpId="0"/>
      <p:bldP spid="39952" grpId="0"/>
      <p:bldP spid="39953" grpId="0" animBg="1"/>
      <p:bldP spid="39954" grpId="0" animBg="1"/>
      <p:bldP spid="39956" grpId="0" animBg="1"/>
      <p:bldP spid="39957" grpId="0" animBg="1"/>
      <p:bldP spid="39957" grpId="1" animBg="1"/>
      <p:bldP spid="39958" grpId="0" animBg="1"/>
      <p:bldP spid="39958" grpId="1" animBg="1"/>
      <p:bldP spid="39959" grpId="0" animBg="1"/>
      <p:bldP spid="39959"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5"/>
          <p:cNvSpPr txBox="1">
            <a:spLocks noChangeArrowheads="1"/>
          </p:cNvSpPr>
          <p:nvPr/>
        </p:nvSpPr>
        <p:spPr bwMode="auto">
          <a:xfrm>
            <a:off x="990600" y="533400"/>
            <a:ext cx="7391400" cy="1816100"/>
          </a:xfrm>
          <a:prstGeom prst="rect">
            <a:avLst/>
          </a:prstGeom>
          <a:noFill/>
          <a:ln w="9525">
            <a:noFill/>
            <a:miter lim="800000"/>
            <a:headEnd/>
            <a:tailEnd/>
          </a:ln>
        </p:spPr>
        <p:txBody>
          <a:bodyPr>
            <a:spAutoFit/>
          </a:bodyPr>
          <a:lstStyle/>
          <a:p>
            <a:pPr algn="ctr" eaLnBrk="1" hangingPunct="1">
              <a:spcBef>
                <a:spcPct val="50000"/>
              </a:spcBef>
            </a:pPr>
            <a:endParaRPr lang="en-US" i="1">
              <a:solidFill>
                <a:srgbClr val="003399"/>
              </a:solidFill>
            </a:endParaRPr>
          </a:p>
          <a:p>
            <a:pPr algn="ctr" eaLnBrk="1" hangingPunct="1">
              <a:spcBef>
                <a:spcPct val="50000"/>
              </a:spcBef>
            </a:pPr>
            <a:r>
              <a:rPr lang="en-US" u="sng">
                <a:solidFill>
                  <a:srgbClr val="FF0066"/>
                </a:solidFill>
              </a:rPr>
              <a:t>Chính tả </a:t>
            </a:r>
            <a:r>
              <a:rPr lang="en-US" sz="2000" i="1">
                <a:solidFill>
                  <a:srgbClr val="FF0066"/>
                </a:solidFill>
              </a:rPr>
              <a:t>(Nhớ-viết)</a:t>
            </a:r>
          </a:p>
          <a:p>
            <a:pPr algn="ctr" eaLnBrk="1" hangingPunct="1"/>
            <a:r>
              <a:rPr lang="en-US" sz="2800">
                <a:solidFill>
                  <a:schemeClr val="folHlink"/>
                </a:solidFill>
              </a:rPr>
              <a:t>Đường đi Sa Pa</a:t>
            </a:r>
          </a:p>
          <a:p>
            <a:pPr algn="ctr" eaLnBrk="1" hangingPunct="1"/>
            <a:r>
              <a:rPr lang="en-US">
                <a:solidFill>
                  <a:schemeClr val="folHlink"/>
                </a:solidFill>
              </a:rPr>
              <a:t>Phân biệt : </a:t>
            </a:r>
            <a:r>
              <a:rPr lang="en-US" i="1">
                <a:solidFill>
                  <a:schemeClr val="folHlink"/>
                </a:solidFill>
              </a:rPr>
              <a:t>r/d/gi</a:t>
            </a:r>
          </a:p>
        </p:txBody>
      </p:sp>
      <p:sp>
        <p:nvSpPr>
          <p:cNvPr id="40966" name="Text Box 6"/>
          <p:cNvSpPr txBox="1">
            <a:spLocks noChangeArrowheads="1"/>
          </p:cNvSpPr>
          <p:nvPr/>
        </p:nvSpPr>
        <p:spPr bwMode="auto">
          <a:xfrm>
            <a:off x="1676400" y="2667000"/>
            <a:ext cx="6019800" cy="457200"/>
          </a:xfrm>
          <a:prstGeom prst="rect">
            <a:avLst/>
          </a:prstGeom>
          <a:noFill/>
          <a:ln w="9525">
            <a:noFill/>
            <a:miter lim="800000"/>
            <a:headEnd/>
            <a:tailEnd/>
          </a:ln>
        </p:spPr>
        <p:txBody>
          <a:bodyPr>
            <a:spAutoFit/>
          </a:bodyPr>
          <a:lstStyle/>
          <a:p>
            <a:pPr eaLnBrk="1" hangingPunct="1">
              <a:spcBef>
                <a:spcPct val="50000"/>
              </a:spcBef>
            </a:pPr>
            <a:r>
              <a:rPr lang="en-US" b="1" i="1" u="sng">
                <a:solidFill>
                  <a:srgbClr val="0000FF"/>
                </a:solidFill>
              </a:rPr>
              <a:t>Hoạt động 2</a:t>
            </a:r>
            <a:r>
              <a:rPr lang="en-US" b="1" i="1">
                <a:solidFill>
                  <a:srgbClr val="0000FF"/>
                </a:solidFill>
              </a:rPr>
              <a:t> :</a:t>
            </a:r>
            <a:r>
              <a:rPr lang="en-US" i="1"/>
              <a:t> </a:t>
            </a:r>
            <a:r>
              <a:rPr lang="en-US" i="1">
                <a:solidFill>
                  <a:srgbClr val="003399"/>
                </a:solidFill>
              </a:rPr>
              <a:t>Viết chính tả</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66"/>
                                        </p:tgtEl>
                                        <p:attrNameLst>
                                          <p:attrName>style.visibility</p:attrName>
                                        </p:attrNameLst>
                                      </p:cBhvr>
                                      <p:to>
                                        <p:strVal val="visible"/>
                                      </p:to>
                                    </p:set>
                                    <p:animEffect transition="in" filter="blinds(horizontal)">
                                      <p:cBhvr>
                                        <p:cTn id="7" dur="500"/>
                                        <p:tgtEl>
                                          <p:spTgt spid="409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666750" y="300038"/>
            <a:ext cx="7924800" cy="1816100"/>
          </a:xfrm>
          <a:prstGeom prst="rect">
            <a:avLst/>
          </a:prstGeom>
          <a:noFill/>
          <a:ln w="9525">
            <a:noFill/>
            <a:miter lim="800000"/>
            <a:headEnd/>
            <a:tailEnd/>
          </a:ln>
        </p:spPr>
        <p:txBody>
          <a:bodyPr>
            <a:spAutoFit/>
          </a:bodyPr>
          <a:lstStyle/>
          <a:p>
            <a:pPr algn="ctr" eaLnBrk="1" hangingPunct="1">
              <a:spcBef>
                <a:spcPct val="50000"/>
              </a:spcBef>
            </a:pPr>
            <a:endParaRPr lang="en-US" i="1">
              <a:solidFill>
                <a:srgbClr val="003399"/>
              </a:solidFill>
            </a:endParaRPr>
          </a:p>
          <a:p>
            <a:pPr algn="ctr" eaLnBrk="1" hangingPunct="1">
              <a:spcBef>
                <a:spcPct val="50000"/>
              </a:spcBef>
            </a:pPr>
            <a:r>
              <a:rPr lang="en-US" u="sng">
                <a:solidFill>
                  <a:srgbClr val="FF0066"/>
                </a:solidFill>
              </a:rPr>
              <a:t>Chính tả </a:t>
            </a:r>
            <a:r>
              <a:rPr lang="en-US" sz="2000" i="1">
                <a:solidFill>
                  <a:srgbClr val="FF0066"/>
                </a:solidFill>
              </a:rPr>
              <a:t>(Nhớ-viết)</a:t>
            </a:r>
          </a:p>
          <a:p>
            <a:pPr algn="ctr" eaLnBrk="1" hangingPunct="1"/>
            <a:r>
              <a:rPr lang="en-US" sz="2800">
                <a:solidFill>
                  <a:schemeClr val="folHlink"/>
                </a:solidFill>
              </a:rPr>
              <a:t>Đường đi Sa Pa</a:t>
            </a:r>
          </a:p>
          <a:p>
            <a:pPr algn="ctr" eaLnBrk="1" hangingPunct="1"/>
            <a:r>
              <a:rPr lang="en-US">
                <a:solidFill>
                  <a:schemeClr val="folHlink"/>
                </a:solidFill>
              </a:rPr>
              <a:t>Phân biệt : </a:t>
            </a:r>
            <a:r>
              <a:rPr lang="en-US" i="1">
                <a:solidFill>
                  <a:schemeClr val="folHlink"/>
                </a:solidFill>
              </a:rPr>
              <a:t>r/d/gi</a:t>
            </a:r>
          </a:p>
        </p:txBody>
      </p:sp>
      <p:sp>
        <p:nvSpPr>
          <p:cNvPr id="43013" name="Text Box 5"/>
          <p:cNvSpPr txBox="1">
            <a:spLocks noChangeArrowheads="1"/>
          </p:cNvSpPr>
          <p:nvPr/>
        </p:nvSpPr>
        <p:spPr bwMode="auto">
          <a:xfrm>
            <a:off x="395288" y="2286000"/>
            <a:ext cx="6019800" cy="457200"/>
          </a:xfrm>
          <a:prstGeom prst="rect">
            <a:avLst/>
          </a:prstGeom>
          <a:noFill/>
          <a:ln w="9525">
            <a:noFill/>
            <a:miter lim="800000"/>
            <a:headEnd/>
            <a:tailEnd/>
          </a:ln>
        </p:spPr>
        <p:txBody>
          <a:bodyPr>
            <a:spAutoFit/>
          </a:bodyPr>
          <a:lstStyle/>
          <a:p>
            <a:pPr eaLnBrk="1" hangingPunct="1">
              <a:spcBef>
                <a:spcPct val="50000"/>
              </a:spcBef>
            </a:pPr>
            <a:r>
              <a:rPr lang="en-US" b="1" i="1" u="sng">
                <a:solidFill>
                  <a:srgbClr val="0000FF"/>
                </a:solidFill>
              </a:rPr>
              <a:t>Hoạt động 3 :</a:t>
            </a:r>
            <a:r>
              <a:rPr lang="en-US" i="1"/>
              <a:t> </a:t>
            </a:r>
            <a:r>
              <a:rPr lang="en-US" i="1">
                <a:solidFill>
                  <a:srgbClr val="003399"/>
                </a:solidFill>
              </a:rPr>
              <a:t>Soát lỗi</a:t>
            </a:r>
          </a:p>
        </p:txBody>
      </p:sp>
      <p:sp>
        <p:nvSpPr>
          <p:cNvPr id="43014" name="Text Box 6"/>
          <p:cNvSpPr txBox="1">
            <a:spLocks noChangeArrowheads="1"/>
          </p:cNvSpPr>
          <p:nvPr/>
        </p:nvSpPr>
        <p:spPr bwMode="auto">
          <a:xfrm>
            <a:off x="255588" y="2819400"/>
            <a:ext cx="8686800" cy="3068638"/>
          </a:xfrm>
          <a:prstGeom prst="rect">
            <a:avLst/>
          </a:prstGeom>
          <a:noFill/>
          <a:ln w="9525">
            <a:noFill/>
            <a:miter lim="800000"/>
            <a:headEnd/>
            <a:tailEnd/>
          </a:ln>
        </p:spPr>
        <p:txBody>
          <a:bodyPr>
            <a:spAutoFit/>
          </a:bodyPr>
          <a:lstStyle/>
          <a:p>
            <a:pPr eaLnBrk="1" hangingPunct="1">
              <a:spcBef>
                <a:spcPct val="50000"/>
              </a:spcBef>
            </a:pPr>
            <a:r>
              <a:rPr lang="en-US" sz="2600" b="1">
                <a:solidFill>
                  <a:srgbClr val="0000CC"/>
                </a:solidFill>
              </a:rPr>
              <a:t>    </a:t>
            </a:r>
            <a:r>
              <a:rPr lang="en-US" sz="2600"/>
              <a:t>Hôm sau chúng tôi đi </a:t>
            </a:r>
            <a:r>
              <a:rPr lang="en-US" sz="2600" u="sng">
                <a:solidFill>
                  <a:schemeClr val="folHlink"/>
                </a:solidFill>
              </a:rPr>
              <a:t>Sa Pa</a:t>
            </a:r>
            <a:r>
              <a:rPr lang="en-US" sz="2600"/>
              <a:t>. Phong cảnh ở đây thật đẹp. Thoắt cái, lá vàng rơi trong </a:t>
            </a:r>
            <a:r>
              <a:rPr lang="en-US" sz="2600" u="sng">
                <a:solidFill>
                  <a:schemeClr val="folHlink"/>
                </a:solidFill>
              </a:rPr>
              <a:t>khoảnh khắc</a:t>
            </a:r>
            <a:r>
              <a:rPr lang="en-US" sz="2600"/>
              <a:t> mùa thu. Thoắt cái, trắng long lanh một cơn mưa tuyết trên những cành đào, lê, mận. Thoắt cái, gió xuân </a:t>
            </a:r>
            <a:r>
              <a:rPr lang="en-US" sz="2600">
                <a:solidFill>
                  <a:srgbClr val="000000"/>
                </a:solidFill>
              </a:rPr>
              <a:t>hây hẩy</a:t>
            </a:r>
            <a:r>
              <a:rPr lang="en-US" sz="2600"/>
              <a:t> </a:t>
            </a:r>
            <a:r>
              <a:rPr lang="en-US" sz="2600" u="sng">
                <a:solidFill>
                  <a:schemeClr val="folHlink"/>
                </a:solidFill>
              </a:rPr>
              <a:t>nồng nàn</a:t>
            </a:r>
            <a:r>
              <a:rPr lang="en-US" sz="2600"/>
              <a:t> với những bông hoa lay ơn màu đen nhung hiếm quý.</a:t>
            </a:r>
          </a:p>
          <a:p>
            <a:pPr eaLnBrk="1" hangingPunct="1">
              <a:spcBef>
                <a:spcPct val="50000"/>
              </a:spcBef>
            </a:pPr>
            <a:r>
              <a:rPr lang="en-US" sz="2600"/>
              <a:t>    Sa Pa quả là món quà tặng diệu kì mà thiên nhiên dành cho đất nước ta.</a:t>
            </a:r>
            <a:endParaRPr lang="en-US" sz="20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013"/>
                                        </p:tgtEl>
                                        <p:attrNameLst>
                                          <p:attrName>style.visibility</p:attrName>
                                        </p:attrNameLst>
                                      </p:cBhvr>
                                      <p:to>
                                        <p:strVal val="visible"/>
                                      </p:to>
                                    </p:set>
                                    <p:animEffect transition="in" filter="blinds(horizontal)">
                                      <p:cBhvr>
                                        <p:cTn id="7" dur="500"/>
                                        <p:tgtEl>
                                          <p:spTgt spid="430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014"/>
                                        </p:tgtEl>
                                        <p:attrNameLst>
                                          <p:attrName>style.visibility</p:attrName>
                                        </p:attrNameLst>
                                      </p:cBhvr>
                                      <p:to>
                                        <p:strVal val="visible"/>
                                      </p:to>
                                    </p:set>
                                    <p:animEffect transition="in" filter="blinds(horizontal)">
                                      <p:cBhvr>
                                        <p:cTn id="12" dur="500"/>
                                        <p:tgtEl>
                                          <p:spTgt spid="430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3" grpId="0"/>
      <p:bldP spid="430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990600" y="228600"/>
            <a:ext cx="7391400" cy="1816100"/>
          </a:xfrm>
          <a:prstGeom prst="rect">
            <a:avLst/>
          </a:prstGeom>
          <a:noFill/>
          <a:ln w="9525">
            <a:noFill/>
            <a:miter lim="800000"/>
            <a:headEnd/>
            <a:tailEnd/>
          </a:ln>
        </p:spPr>
        <p:txBody>
          <a:bodyPr>
            <a:spAutoFit/>
          </a:bodyPr>
          <a:lstStyle/>
          <a:p>
            <a:pPr algn="ctr" eaLnBrk="1" hangingPunct="1">
              <a:spcBef>
                <a:spcPct val="50000"/>
              </a:spcBef>
            </a:pPr>
            <a:endParaRPr lang="en-US" i="1">
              <a:solidFill>
                <a:srgbClr val="003399"/>
              </a:solidFill>
            </a:endParaRPr>
          </a:p>
          <a:p>
            <a:pPr algn="ctr" eaLnBrk="1" hangingPunct="1">
              <a:spcBef>
                <a:spcPct val="50000"/>
              </a:spcBef>
            </a:pPr>
            <a:r>
              <a:rPr lang="en-US" u="sng">
                <a:solidFill>
                  <a:srgbClr val="FF0066"/>
                </a:solidFill>
              </a:rPr>
              <a:t>Chính tả </a:t>
            </a:r>
            <a:r>
              <a:rPr lang="en-US" sz="2000" i="1">
                <a:solidFill>
                  <a:srgbClr val="FF0066"/>
                </a:solidFill>
              </a:rPr>
              <a:t>(Nhớ-viết)</a:t>
            </a:r>
          </a:p>
          <a:p>
            <a:pPr algn="ctr" eaLnBrk="1" hangingPunct="1"/>
            <a:r>
              <a:rPr lang="en-US" sz="2800">
                <a:solidFill>
                  <a:schemeClr val="folHlink"/>
                </a:solidFill>
              </a:rPr>
              <a:t>Đường đi Sa Pa</a:t>
            </a:r>
          </a:p>
          <a:p>
            <a:pPr algn="ctr" eaLnBrk="1" hangingPunct="1"/>
            <a:r>
              <a:rPr lang="en-US">
                <a:solidFill>
                  <a:schemeClr val="folHlink"/>
                </a:solidFill>
              </a:rPr>
              <a:t>Phân biệt : </a:t>
            </a:r>
            <a:r>
              <a:rPr lang="en-US" i="1">
                <a:solidFill>
                  <a:schemeClr val="folHlink"/>
                </a:solidFill>
              </a:rPr>
              <a:t>r/d/gi</a:t>
            </a:r>
          </a:p>
        </p:txBody>
      </p:sp>
      <p:sp>
        <p:nvSpPr>
          <p:cNvPr id="45059" name="Text Box 3"/>
          <p:cNvSpPr txBox="1">
            <a:spLocks noChangeArrowheads="1"/>
          </p:cNvSpPr>
          <p:nvPr/>
        </p:nvSpPr>
        <p:spPr bwMode="auto">
          <a:xfrm>
            <a:off x="603250" y="2057400"/>
            <a:ext cx="7086600" cy="457200"/>
          </a:xfrm>
          <a:prstGeom prst="rect">
            <a:avLst/>
          </a:prstGeom>
          <a:noFill/>
          <a:ln w="9525">
            <a:noFill/>
            <a:miter lim="800000"/>
            <a:headEnd/>
            <a:tailEnd/>
          </a:ln>
        </p:spPr>
        <p:txBody>
          <a:bodyPr>
            <a:spAutoFit/>
          </a:bodyPr>
          <a:lstStyle/>
          <a:p>
            <a:pPr eaLnBrk="1" hangingPunct="1">
              <a:spcBef>
                <a:spcPct val="50000"/>
              </a:spcBef>
            </a:pPr>
            <a:r>
              <a:rPr lang="en-US" b="1" i="1" u="sng">
                <a:solidFill>
                  <a:srgbClr val="0000FF"/>
                </a:solidFill>
              </a:rPr>
              <a:t>Hoạt động 4</a:t>
            </a:r>
            <a:r>
              <a:rPr lang="en-US" b="1" i="1">
                <a:solidFill>
                  <a:srgbClr val="0000FF"/>
                </a:solidFill>
              </a:rPr>
              <a:t> :</a:t>
            </a:r>
            <a:r>
              <a:rPr lang="en-US" i="1"/>
              <a:t> </a:t>
            </a:r>
            <a:r>
              <a:rPr lang="en-US" i="1">
                <a:solidFill>
                  <a:srgbClr val="003399"/>
                </a:solidFill>
              </a:rPr>
              <a:t>Hướng dẫn làm bài tập chính tả</a:t>
            </a:r>
          </a:p>
        </p:txBody>
      </p:sp>
      <p:sp>
        <p:nvSpPr>
          <p:cNvPr id="45060" name="Text Box 4"/>
          <p:cNvSpPr txBox="1">
            <a:spLocks noChangeArrowheads="1"/>
          </p:cNvSpPr>
          <p:nvPr/>
        </p:nvSpPr>
        <p:spPr bwMode="auto">
          <a:xfrm>
            <a:off x="381000" y="2514600"/>
            <a:ext cx="8458200" cy="830263"/>
          </a:xfrm>
          <a:prstGeom prst="rect">
            <a:avLst/>
          </a:prstGeom>
          <a:noFill/>
          <a:ln w="9525">
            <a:noFill/>
            <a:miter lim="800000"/>
            <a:headEnd/>
            <a:tailEnd/>
          </a:ln>
        </p:spPr>
        <p:txBody>
          <a:bodyPr>
            <a:spAutoFit/>
          </a:bodyPr>
          <a:lstStyle/>
          <a:p>
            <a:pPr eaLnBrk="1" hangingPunct="1">
              <a:spcBef>
                <a:spcPct val="50000"/>
              </a:spcBef>
            </a:pPr>
            <a:r>
              <a:rPr lang="en-US" b="1" i="1">
                <a:solidFill>
                  <a:srgbClr val="660066"/>
                </a:solidFill>
              </a:rPr>
              <a:t>(2).</a:t>
            </a:r>
            <a:r>
              <a:rPr lang="en-US" i="1"/>
              <a:t> </a:t>
            </a:r>
            <a:r>
              <a:rPr lang="en-US" i="1">
                <a:solidFill>
                  <a:srgbClr val="660066"/>
                </a:solidFill>
              </a:rPr>
              <a:t>Tìm những tiếng có nghĩa tương ứng với mỗi ô trống dưới đây:</a:t>
            </a:r>
          </a:p>
        </p:txBody>
      </p:sp>
      <p:graphicFrame>
        <p:nvGraphicFramePr>
          <p:cNvPr id="45121" name="Group 65"/>
          <p:cNvGraphicFramePr>
            <a:graphicFrameLocks noGrp="1"/>
          </p:cNvGraphicFramePr>
          <p:nvPr/>
        </p:nvGraphicFramePr>
        <p:xfrm>
          <a:off x="571500" y="3810000"/>
          <a:ext cx="8229600" cy="2438400"/>
        </p:xfrm>
        <a:graphic>
          <a:graphicData uri="http://schemas.openxmlformats.org/drawingml/2006/table">
            <a:tbl>
              <a:tblPr/>
              <a:tblGrid>
                <a:gridCol w="838200"/>
                <a:gridCol w="4495800"/>
                <a:gridCol w="914400"/>
                <a:gridCol w="990600"/>
                <a:gridCol w="990600"/>
              </a:tblGrid>
              <a:tr h="609600">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0" u="none" strike="noStrike" cap="none" normalizeH="0" baseline="0" smtClean="0">
                          <a:ln>
                            <a:noFill/>
                          </a:ln>
                          <a:solidFill>
                            <a:schemeClr val="tx1"/>
                          </a:solidFill>
                          <a:effectLst/>
                          <a:latin typeface="Arial" charset="0"/>
                          <a:cs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0" u="none" strike="noStrike" cap="none" normalizeH="0" baseline="0" smtClean="0">
                          <a:ln>
                            <a:noFill/>
                          </a:ln>
                          <a:solidFill>
                            <a:schemeClr val="tx1"/>
                          </a:solidFill>
                          <a:effectLst/>
                          <a:latin typeface="Arial" charset="0"/>
                          <a:cs typeface="Arial" charset="0"/>
                        </a:rPr>
                        <a:t>ong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0" u="none" strike="noStrike" cap="none" normalizeH="0" baseline="0" smtClean="0">
                          <a:ln>
                            <a:noFill/>
                          </a:ln>
                          <a:solidFill>
                            <a:schemeClr val="tx1"/>
                          </a:solidFill>
                          <a:effectLst/>
                          <a:latin typeface="Arial" charset="0"/>
                          <a:cs typeface="Arial" charset="0"/>
                        </a:rPr>
                        <a:t>ông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0" u="none" strike="noStrike" cap="none" normalizeH="0" baseline="0" smtClean="0">
                          <a:ln>
                            <a:noFill/>
                          </a:ln>
                          <a:solidFill>
                            <a:schemeClr val="tx1"/>
                          </a:solidFill>
                          <a:effectLst/>
                          <a:latin typeface="Arial" charset="0"/>
                          <a:cs typeface="Arial" charset="0"/>
                        </a:rPr>
                        <a:t>ưa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1" u="none" strike="noStrike" cap="none" normalizeH="0" baseline="0" smtClean="0">
                          <a:ln>
                            <a:noFill/>
                          </a:ln>
                          <a:solidFill>
                            <a:schemeClr val="tx1"/>
                          </a:solidFill>
                          <a:effectLst/>
                          <a:latin typeface="Arial" charset="0"/>
                          <a:cs typeface="Arial" charset="0"/>
                        </a:rPr>
                        <a:t>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0" u="none" strike="noStrike" cap="none" normalizeH="0" baseline="0" smtClean="0">
                          <a:ln>
                            <a:noFill/>
                          </a:ln>
                          <a:solidFill>
                            <a:schemeClr val="tx1"/>
                          </a:solidFill>
                          <a:effectLst/>
                          <a:latin typeface="Arial" charset="0"/>
                          <a:cs typeface="Arial" charset="0"/>
                        </a:rPr>
                        <a:t>M: ra (ra lệnh, ra vào, ra mắt)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1" u="none" strike="noStrike" cap="none" normalizeH="0" baseline="0" smtClean="0">
                          <a:ln>
                            <a:noFill/>
                          </a:ln>
                          <a:solidFill>
                            <a:schemeClr val="tx1"/>
                          </a:solidFill>
                          <a:effectLst/>
                          <a:latin typeface="Arial" charset="0"/>
                          <a:cs typeface="Arial" charset="0"/>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0" u="none" strike="noStrike" cap="none" normalizeH="0" baseline="0" smtClean="0">
                          <a:ln>
                            <a:noFill/>
                          </a:ln>
                          <a:solidFill>
                            <a:schemeClr val="tx1"/>
                          </a:solidFill>
                          <a:effectLst/>
                          <a:latin typeface="Arial" charset="0"/>
                          <a:cs typeface="Arial" charset="0"/>
                        </a:rPr>
                        <a:t>M: da (da thịt, da trời, giả da)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1" u="none" strike="noStrike" cap="none" normalizeH="0" baseline="0" smtClean="0">
                          <a:ln>
                            <a:noFill/>
                          </a:ln>
                          <a:solidFill>
                            <a:schemeClr val="tx1"/>
                          </a:solidFill>
                          <a:effectLst/>
                          <a:latin typeface="Arial" charset="0"/>
                          <a:cs typeface="Arial" charset="0"/>
                        </a:rPr>
                        <a:t>gi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400" b="0" i="0" u="none" strike="noStrike" cap="none" normalizeH="0" baseline="0" smtClean="0">
                          <a:ln>
                            <a:noFill/>
                          </a:ln>
                          <a:solidFill>
                            <a:schemeClr val="tx1"/>
                          </a:solidFill>
                          <a:effectLst/>
                          <a:latin typeface="Arial" charset="0"/>
                          <a:cs typeface="Arial" charset="0"/>
                        </a:rPr>
                        <a:t>  M: gia (gia đình, tham gia)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5122" name="Text Box 66"/>
          <p:cNvSpPr txBox="1">
            <a:spLocks noChangeArrowheads="1"/>
          </p:cNvSpPr>
          <p:nvPr/>
        </p:nvSpPr>
        <p:spPr bwMode="auto">
          <a:xfrm>
            <a:off x="762000" y="3200400"/>
            <a:ext cx="1447800" cy="457200"/>
          </a:xfrm>
          <a:prstGeom prst="rect">
            <a:avLst/>
          </a:prstGeom>
          <a:noFill/>
          <a:ln w="9525" algn="ctr">
            <a:noFill/>
            <a:miter lim="800000"/>
            <a:headEnd/>
            <a:tailEnd/>
          </a:ln>
        </p:spPr>
        <p:txBody>
          <a:bodyPr>
            <a:spAutoFit/>
          </a:bodyPr>
          <a:lstStyle/>
          <a:p>
            <a:pPr eaLnBrk="1" hangingPunct="1">
              <a:spcBef>
                <a:spcPct val="50000"/>
              </a:spcBef>
            </a:pPr>
            <a:r>
              <a:rPr lang="en-US"/>
              <a:t>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059"/>
                                        </p:tgtEl>
                                        <p:attrNameLst>
                                          <p:attrName>style.visibility</p:attrName>
                                        </p:attrNameLst>
                                      </p:cBhvr>
                                      <p:to>
                                        <p:strVal val="visible"/>
                                      </p:to>
                                    </p:set>
                                    <p:animEffect transition="in" filter="blinds(horizontal)">
                                      <p:cBhvr>
                                        <p:cTn id="7" dur="500"/>
                                        <p:tgtEl>
                                          <p:spTgt spid="450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060"/>
                                        </p:tgtEl>
                                        <p:attrNameLst>
                                          <p:attrName>style.visibility</p:attrName>
                                        </p:attrNameLst>
                                      </p:cBhvr>
                                      <p:to>
                                        <p:strVal val="visible"/>
                                      </p:to>
                                    </p:set>
                                    <p:animEffect transition="in" filter="blinds(horizontal)">
                                      <p:cBhvr>
                                        <p:cTn id="12" dur="500"/>
                                        <p:tgtEl>
                                          <p:spTgt spid="4506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5122"/>
                                        </p:tgtEl>
                                        <p:attrNameLst>
                                          <p:attrName>style.visibility</p:attrName>
                                        </p:attrNameLst>
                                      </p:cBhvr>
                                      <p:to>
                                        <p:strVal val="visible"/>
                                      </p:to>
                                    </p:set>
                                    <p:animEffect transition="in" filter="blinds(horizontal)">
                                      <p:cBhvr>
                                        <p:cTn id="17" dur="500"/>
                                        <p:tgtEl>
                                          <p:spTgt spid="45122"/>
                                        </p:tgtEl>
                                      </p:cBhvr>
                                    </p:animEffect>
                                  </p:childTnLst>
                                </p:cTn>
                              </p:par>
                              <p:par>
                                <p:cTn id="18" presetID="3" presetClass="entr" presetSubtype="10" fill="hold" nodeType="withEffect">
                                  <p:stCondLst>
                                    <p:cond delay="0"/>
                                  </p:stCondLst>
                                  <p:childTnLst>
                                    <p:set>
                                      <p:cBhvr>
                                        <p:cTn id="19" dur="1" fill="hold">
                                          <p:stCondLst>
                                            <p:cond delay="0"/>
                                          </p:stCondLst>
                                        </p:cTn>
                                        <p:tgtEl>
                                          <p:spTgt spid="45121"/>
                                        </p:tgtEl>
                                        <p:attrNameLst>
                                          <p:attrName>style.visibility</p:attrName>
                                        </p:attrNameLst>
                                      </p:cBhvr>
                                      <p:to>
                                        <p:strVal val="visible"/>
                                      </p:to>
                                    </p:set>
                                    <p:animEffect transition="in" filter="blinds(horizontal)">
                                      <p:cBhvr>
                                        <p:cTn id="20" dur="500"/>
                                        <p:tgtEl>
                                          <p:spTgt spid="45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p:bldP spid="45060" grpId="0"/>
      <p:bldP spid="451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990600" y="228600"/>
            <a:ext cx="7391400" cy="1816100"/>
          </a:xfrm>
          <a:prstGeom prst="rect">
            <a:avLst/>
          </a:prstGeom>
          <a:noFill/>
          <a:ln w="9525">
            <a:noFill/>
            <a:miter lim="800000"/>
            <a:headEnd/>
            <a:tailEnd/>
          </a:ln>
        </p:spPr>
        <p:txBody>
          <a:bodyPr>
            <a:spAutoFit/>
          </a:bodyPr>
          <a:lstStyle/>
          <a:p>
            <a:pPr algn="ctr" eaLnBrk="1" hangingPunct="1">
              <a:spcBef>
                <a:spcPct val="50000"/>
              </a:spcBef>
            </a:pPr>
            <a:endParaRPr lang="en-US" i="1">
              <a:solidFill>
                <a:srgbClr val="003399"/>
              </a:solidFill>
            </a:endParaRPr>
          </a:p>
          <a:p>
            <a:pPr algn="ctr" eaLnBrk="1" hangingPunct="1">
              <a:spcBef>
                <a:spcPct val="50000"/>
              </a:spcBef>
            </a:pPr>
            <a:r>
              <a:rPr lang="en-US" u="sng">
                <a:solidFill>
                  <a:srgbClr val="FF0000"/>
                </a:solidFill>
              </a:rPr>
              <a:t>Chính tả </a:t>
            </a:r>
            <a:r>
              <a:rPr lang="en-US" sz="2000" i="1">
                <a:solidFill>
                  <a:srgbClr val="FF0000"/>
                </a:solidFill>
              </a:rPr>
              <a:t>(Nhớ-viết)</a:t>
            </a:r>
          </a:p>
          <a:p>
            <a:pPr algn="ctr" eaLnBrk="1" hangingPunct="1"/>
            <a:r>
              <a:rPr lang="en-US" sz="2800">
                <a:solidFill>
                  <a:schemeClr val="folHlink"/>
                </a:solidFill>
              </a:rPr>
              <a:t>Đường đi Sa Pa</a:t>
            </a:r>
          </a:p>
          <a:p>
            <a:pPr algn="ctr" eaLnBrk="1" hangingPunct="1"/>
            <a:r>
              <a:rPr lang="en-US">
                <a:solidFill>
                  <a:schemeClr val="folHlink"/>
                </a:solidFill>
              </a:rPr>
              <a:t>Phân biệt : </a:t>
            </a:r>
            <a:r>
              <a:rPr lang="en-US" i="1">
                <a:solidFill>
                  <a:schemeClr val="folHlink"/>
                </a:solidFill>
              </a:rPr>
              <a:t>r/d/gi</a:t>
            </a:r>
          </a:p>
        </p:txBody>
      </p:sp>
      <p:sp>
        <p:nvSpPr>
          <p:cNvPr id="8195" name="Text Box 5"/>
          <p:cNvSpPr txBox="1">
            <a:spLocks noChangeArrowheads="1"/>
          </p:cNvSpPr>
          <p:nvPr/>
        </p:nvSpPr>
        <p:spPr bwMode="auto">
          <a:xfrm>
            <a:off x="514350" y="2024063"/>
            <a:ext cx="7086600" cy="457200"/>
          </a:xfrm>
          <a:prstGeom prst="rect">
            <a:avLst/>
          </a:prstGeom>
          <a:noFill/>
          <a:ln w="9525">
            <a:noFill/>
            <a:miter lim="800000"/>
            <a:headEnd/>
            <a:tailEnd/>
          </a:ln>
        </p:spPr>
        <p:txBody>
          <a:bodyPr>
            <a:spAutoFit/>
          </a:bodyPr>
          <a:lstStyle/>
          <a:p>
            <a:pPr eaLnBrk="1" hangingPunct="1">
              <a:spcBef>
                <a:spcPct val="50000"/>
              </a:spcBef>
            </a:pPr>
            <a:r>
              <a:rPr lang="en-US" b="1" i="1" u="sng">
                <a:solidFill>
                  <a:srgbClr val="0000FF"/>
                </a:solidFill>
              </a:rPr>
              <a:t>Hoạt động 4</a:t>
            </a:r>
            <a:r>
              <a:rPr lang="en-US" b="1" i="1">
                <a:solidFill>
                  <a:srgbClr val="0000FF"/>
                </a:solidFill>
              </a:rPr>
              <a:t> :</a:t>
            </a:r>
            <a:r>
              <a:rPr lang="en-US" i="1"/>
              <a:t> </a:t>
            </a:r>
            <a:r>
              <a:rPr lang="en-US" i="1">
                <a:solidFill>
                  <a:srgbClr val="003399"/>
                </a:solidFill>
              </a:rPr>
              <a:t>Hướng dẫn làm bài tập chính tả</a:t>
            </a:r>
          </a:p>
        </p:txBody>
      </p:sp>
      <p:sp>
        <p:nvSpPr>
          <p:cNvPr id="8196" name="Text Box 6"/>
          <p:cNvSpPr txBox="1">
            <a:spLocks noChangeArrowheads="1"/>
          </p:cNvSpPr>
          <p:nvPr/>
        </p:nvSpPr>
        <p:spPr bwMode="auto">
          <a:xfrm>
            <a:off x="441325" y="2932113"/>
            <a:ext cx="7331075" cy="366712"/>
          </a:xfrm>
          <a:prstGeom prst="rect">
            <a:avLst/>
          </a:prstGeom>
          <a:noFill/>
          <a:ln w="9525">
            <a:noFill/>
            <a:miter lim="800000"/>
            <a:headEnd/>
            <a:tailEnd/>
          </a:ln>
        </p:spPr>
        <p:txBody>
          <a:bodyPr>
            <a:spAutoFit/>
          </a:bodyPr>
          <a:lstStyle/>
          <a:p>
            <a:pPr eaLnBrk="1" hangingPunct="1"/>
            <a:endParaRPr lang="en-US" sz="1800"/>
          </a:p>
        </p:txBody>
      </p:sp>
      <p:sp>
        <p:nvSpPr>
          <p:cNvPr id="49159" name="Text Box 7"/>
          <p:cNvSpPr txBox="1">
            <a:spLocks noChangeArrowheads="1"/>
          </p:cNvSpPr>
          <p:nvPr/>
        </p:nvSpPr>
        <p:spPr bwMode="auto">
          <a:xfrm>
            <a:off x="381000" y="2566988"/>
            <a:ext cx="8534400" cy="4006850"/>
          </a:xfrm>
          <a:prstGeom prst="rect">
            <a:avLst/>
          </a:prstGeom>
          <a:noFill/>
          <a:ln w="9525">
            <a:noFill/>
            <a:miter lim="800000"/>
            <a:headEnd/>
            <a:tailEnd/>
          </a:ln>
        </p:spPr>
        <p:txBody>
          <a:bodyPr>
            <a:spAutoFit/>
          </a:bodyPr>
          <a:lstStyle/>
          <a:p>
            <a:pPr marL="342900" indent="-342900" eaLnBrk="1" hangingPunct="1">
              <a:lnSpc>
                <a:spcPct val="90000"/>
              </a:lnSpc>
              <a:spcBef>
                <a:spcPct val="50000"/>
              </a:spcBef>
            </a:pPr>
            <a:r>
              <a:rPr lang="en-US" b="1"/>
              <a:t>(3).</a:t>
            </a:r>
            <a:r>
              <a:rPr lang="en-US"/>
              <a:t> </a:t>
            </a:r>
            <a:r>
              <a:rPr lang="en-US" i="1">
                <a:solidFill>
                  <a:srgbClr val="660066"/>
                </a:solidFill>
              </a:rPr>
              <a:t>Tìm những tiếng ứng với mỗi ô trống dưới đây:</a:t>
            </a:r>
          </a:p>
          <a:p>
            <a:pPr marL="342900" indent="-342900" eaLnBrk="1" hangingPunct="1">
              <a:lnSpc>
                <a:spcPct val="90000"/>
              </a:lnSpc>
              <a:spcBef>
                <a:spcPct val="50000"/>
              </a:spcBef>
              <a:buFontTx/>
              <a:buAutoNum type="alphaLcParenR"/>
            </a:pPr>
            <a:r>
              <a:rPr lang="en-US"/>
              <a:t>Tiếng bắt đầu bằng </a:t>
            </a:r>
            <a:r>
              <a:rPr lang="en-US" b="1" i="1"/>
              <a:t>r</a:t>
            </a:r>
            <a:r>
              <a:rPr lang="en-US"/>
              <a:t>, </a:t>
            </a:r>
            <a:r>
              <a:rPr lang="en-US" b="1" i="1"/>
              <a:t>d</a:t>
            </a:r>
            <a:r>
              <a:rPr lang="en-US"/>
              <a:t> hay </a:t>
            </a:r>
            <a:r>
              <a:rPr lang="en-US" b="1" i="1"/>
              <a:t>gi</a:t>
            </a:r>
            <a:r>
              <a:rPr lang="en-US"/>
              <a:t> :</a:t>
            </a:r>
          </a:p>
          <a:p>
            <a:pPr marL="342900" indent="-342900" eaLnBrk="1" hangingPunct="1">
              <a:lnSpc>
                <a:spcPct val="90000"/>
              </a:lnSpc>
              <a:spcBef>
                <a:spcPct val="50000"/>
              </a:spcBef>
            </a:pPr>
            <a:r>
              <a:rPr lang="en-US"/>
              <a:t>   - Hồ nước ngọt lớn nhất thế        là hồ Thượng ở giữa Ca-na-đa và Mĩ. Nó       trên 80 000 ki-lô-mét vuông. </a:t>
            </a:r>
          </a:p>
          <a:p>
            <a:pPr marL="342900" indent="-342900" eaLnBrk="1" hangingPunct="1">
              <a:lnSpc>
                <a:spcPct val="90000"/>
              </a:lnSpc>
              <a:spcBef>
                <a:spcPct val="50000"/>
              </a:spcBef>
            </a:pPr>
            <a:r>
              <a:rPr lang="en-US"/>
              <a:t>                                                         </a:t>
            </a:r>
            <a:r>
              <a:rPr lang="en-US" sz="1800" i="1"/>
              <a:t>Theo </a:t>
            </a:r>
            <a:r>
              <a:rPr lang="en-US" sz="1800"/>
              <a:t>TRẦN HOÀNG HÀ</a:t>
            </a:r>
          </a:p>
          <a:p>
            <a:pPr marL="342900" indent="-342900" eaLnBrk="1" hangingPunct="1">
              <a:lnSpc>
                <a:spcPct val="90000"/>
              </a:lnSpc>
              <a:spcBef>
                <a:spcPct val="50000"/>
              </a:spcBef>
              <a:buFontTx/>
              <a:buChar char="-"/>
            </a:pPr>
            <a:r>
              <a:rPr lang="en-US"/>
              <a:t>Trung Quốc là nước có biên       chung với nhiều nước nhất - 13 nước. Biên        của nước này       23 840 ki-lô- mét.</a:t>
            </a:r>
          </a:p>
          <a:p>
            <a:pPr marL="342900" indent="-342900" eaLnBrk="1" hangingPunct="1">
              <a:lnSpc>
                <a:spcPct val="90000"/>
              </a:lnSpc>
              <a:spcBef>
                <a:spcPct val="50000"/>
              </a:spcBef>
            </a:pPr>
            <a:r>
              <a:rPr lang="en-US"/>
              <a:t>                                                         </a:t>
            </a:r>
            <a:r>
              <a:rPr lang="en-US" sz="1800" i="1"/>
              <a:t>Theo</a:t>
            </a:r>
            <a:r>
              <a:rPr lang="en-US" sz="1800"/>
              <a:t> KỈ LỤC THẾ GIỚI</a:t>
            </a:r>
          </a:p>
        </p:txBody>
      </p:sp>
      <p:sp>
        <p:nvSpPr>
          <p:cNvPr id="49160" name="Rectangle 8"/>
          <p:cNvSpPr>
            <a:spLocks noChangeArrowheads="1"/>
          </p:cNvSpPr>
          <p:nvPr/>
        </p:nvSpPr>
        <p:spPr bwMode="auto">
          <a:xfrm>
            <a:off x="4572000" y="3581400"/>
            <a:ext cx="4572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49161" name="Rectangle 9"/>
          <p:cNvSpPr>
            <a:spLocks noChangeArrowheads="1"/>
          </p:cNvSpPr>
          <p:nvPr/>
        </p:nvSpPr>
        <p:spPr bwMode="auto">
          <a:xfrm>
            <a:off x="6248400" y="5334000"/>
            <a:ext cx="4572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49162" name="Rectangle 10"/>
          <p:cNvSpPr>
            <a:spLocks noChangeArrowheads="1"/>
          </p:cNvSpPr>
          <p:nvPr/>
        </p:nvSpPr>
        <p:spPr bwMode="auto">
          <a:xfrm>
            <a:off x="3048000" y="3962400"/>
            <a:ext cx="457200" cy="3810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sz="1800"/>
              <a:t> </a:t>
            </a:r>
          </a:p>
        </p:txBody>
      </p:sp>
      <p:sp>
        <p:nvSpPr>
          <p:cNvPr id="49163" name="Rectangle 11"/>
          <p:cNvSpPr>
            <a:spLocks noChangeArrowheads="1"/>
          </p:cNvSpPr>
          <p:nvPr/>
        </p:nvSpPr>
        <p:spPr bwMode="auto">
          <a:xfrm>
            <a:off x="3657600" y="5334000"/>
            <a:ext cx="4572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49164" name="Rectangle 12"/>
          <p:cNvSpPr>
            <a:spLocks noChangeArrowheads="1"/>
          </p:cNvSpPr>
          <p:nvPr/>
        </p:nvSpPr>
        <p:spPr bwMode="auto">
          <a:xfrm>
            <a:off x="4724400" y="4876800"/>
            <a:ext cx="4572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9159"/>
                                        </p:tgtEl>
                                        <p:attrNameLst>
                                          <p:attrName>style.visibility</p:attrName>
                                        </p:attrNameLst>
                                      </p:cBhvr>
                                      <p:to>
                                        <p:strVal val="visible"/>
                                      </p:to>
                                    </p:set>
                                    <p:anim calcmode="lin" valueType="num">
                                      <p:cBhvr>
                                        <p:cTn id="7" dur="1000" fill="hold"/>
                                        <p:tgtEl>
                                          <p:spTgt spid="49159"/>
                                        </p:tgtEl>
                                        <p:attrNameLst>
                                          <p:attrName>ppt_w</p:attrName>
                                        </p:attrNameLst>
                                      </p:cBhvr>
                                      <p:tavLst>
                                        <p:tav tm="0">
                                          <p:val>
                                            <p:strVal val="#ppt_w*0.70"/>
                                          </p:val>
                                        </p:tav>
                                        <p:tav tm="100000">
                                          <p:val>
                                            <p:strVal val="#ppt_w"/>
                                          </p:val>
                                        </p:tav>
                                      </p:tavLst>
                                    </p:anim>
                                    <p:anim calcmode="lin" valueType="num">
                                      <p:cBhvr>
                                        <p:cTn id="8" dur="1000" fill="hold"/>
                                        <p:tgtEl>
                                          <p:spTgt spid="49159"/>
                                        </p:tgtEl>
                                        <p:attrNameLst>
                                          <p:attrName>ppt_h</p:attrName>
                                        </p:attrNameLst>
                                      </p:cBhvr>
                                      <p:tavLst>
                                        <p:tav tm="0">
                                          <p:val>
                                            <p:strVal val="#ppt_h"/>
                                          </p:val>
                                        </p:tav>
                                        <p:tav tm="100000">
                                          <p:val>
                                            <p:strVal val="#ppt_h"/>
                                          </p:val>
                                        </p:tav>
                                      </p:tavLst>
                                    </p:anim>
                                    <p:animEffect transition="in" filter="fade">
                                      <p:cBhvr>
                                        <p:cTn id="9" dur="1000"/>
                                        <p:tgtEl>
                                          <p:spTgt spid="4915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49160"/>
                                        </p:tgtEl>
                                        <p:attrNameLst>
                                          <p:attrName>style.visibility</p:attrName>
                                        </p:attrNameLst>
                                      </p:cBhvr>
                                      <p:to>
                                        <p:strVal val="visible"/>
                                      </p:to>
                                    </p:set>
                                    <p:animEffect transition="in" filter="box(in)">
                                      <p:cBhvr>
                                        <p:cTn id="14" dur="500"/>
                                        <p:tgtEl>
                                          <p:spTgt spid="49160"/>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49162"/>
                                        </p:tgtEl>
                                        <p:attrNameLst>
                                          <p:attrName>style.visibility</p:attrName>
                                        </p:attrNameLst>
                                      </p:cBhvr>
                                      <p:to>
                                        <p:strVal val="visible"/>
                                      </p:to>
                                    </p:set>
                                    <p:animEffect transition="in" filter="box(in)">
                                      <p:cBhvr>
                                        <p:cTn id="17" dur="500"/>
                                        <p:tgtEl>
                                          <p:spTgt spid="49162"/>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49164"/>
                                        </p:tgtEl>
                                        <p:attrNameLst>
                                          <p:attrName>style.visibility</p:attrName>
                                        </p:attrNameLst>
                                      </p:cBhvr>
                                      <p:to>
                                        <p:strVal val="visible"/>
                                      </p:to>
                                    </p:set>
                                    <p:animEffect transition="in" filter="box(in)">
                                      <p:cBhvr>
                                        <p:cTn id="20" dur="500"/>
                                        <p:tgtEl>
                                          <p:spTgt spid="49164"/>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49163"/>
                                        </p:tgtEl>
                                        <p:attrNameLst>
                                          <p:attrName>style.visibility</p:attrName>
                                        </p:attrNameLst>
                                      </p:cBhvr>
                                      <p:to>
                                        <p:strVal val="visible"/>
                                      </p:to>
                                    </p:set>
                                    <p:animEffect transition="in" filter="box(in)">
                                      <p:cBhvr>
                                        <p:cTn id="23" dur="500"/>
                                        <p:tgtEl>
                                          <p:spTgt spid="49163"/>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49161"/>
                                        </p:tgtEl>
                                        <p:attrNameLst>
                                          <p:attrName>style.visibility</p:attrName>
                                        </p:attrNameLst>
                                      </p:cBhvr>
                                      <p:to>
                                        <p:strVal val="visible"/>
                                      </p:to>
                                    </p:set>
                                    <p:animEffect transition="in" filter="box(in)">
                                      <p:cBhvr>
                                        <p:cTn id="26" dur="500"/>
                                        <p:tgtEl>
                                          <p:spTgt spid="49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9" grpId="0"/>
      <p:bldP spid="49160" grpId="0" animBg="1"/>
      <p:bldP spid="49161" grpId="0" animBg="1"/>
      <p:bldP spid="49162" grpId="0" animBg="1"/>
      <p:bldP spid="49163" grpId="0" animBg="1"/>
      <p:bldP spid="4916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990600" y="228600"/>
            <a:ext cx="7391400" cy="1816100"/>
          </a:xfrm>
          <a:prstGeom prst="rect">
            <a:avLst/>
          </a:prstGeom>
          <a:noFill/>
          <a:ln w="9525">
            <a:noFill/>
            <a:miter lim="800000"/>
            <a:headEnd/>
            <a:tailEnd/>
          </a:ln>
        </p:spPr>
        <p:txBody>
          <a:bodyPr>
            <a:spAutoFit/>
          </a:bodyPr>
          <a:lstStyle/>
          <a:p>
            <a:pPr algn="ctr" eaLnBrk="1" hangingPunct="1">
              <a:spcBef>
                <a:spcPct val="50000"/>
              </a:spcBef>
            </a:pPr>
            <a:endParaRPr lang="en-US" i="1">
              <a:solidFill>
                <a:srgbClr val="003399"/>
              </a:solidFill>
            </a:endParaRPr>
          </a:p>
          <a:p>
            <a:pPr algn="ctr" eaLnBrk="1" hangingPunct="1">
              <a:spcBef>
                <a:spcPct val="50000"/>
              </a:spcBef>
            </a:pPr>
            <a:r>
              <a:rPr lang="en-US" u="sng">
                <a:solidFill>
                  <a:srgbClr val="FF0000"/>
                </a:solidFill>
              </a:rPr>
              <a:t>Chính tả </a:t>
            </a:r>
            <a:r>
              <a:rPr lang="en-US" sz="2000" i="1">
                <a:solidFill>
                  <a:srgbClr val="FF0000"/>
                </a:solidFill>
              </a:rPr>
              <a:t>(Nhớ-viết)</a:t>
            </a:r>
          </a:p>
          <a:p>
            <a:pPr algn="ctr" eaLnBrk="1" hangingPunct="1"/>
            <a:r>
              <a:rPr lang="en-US" sz="2800">
                <a:solidFill>
                  <a:schemeClr val="folHlink"/>
                </a:solidFill>
              </a:rPr>
              <a:t>Đường đi Sa Pa</a:t>
            </a:r>
          </a:p>
          <a:p>
            <a:pPr algn="ctr" eaLnBrk="1" hangingPunct="1"/>
            <a:r>
              <a:rPr lang="en-US">
                <a:solidFill>
                  <a:schemeClr val="folHlink"/>
                </a:solidFill>
              </a:rPr>
              <a:t>Phân biệt : </a:t>
            </a:r>
            <a:r>
              <a:rPr lang="en-US" i="1">
                <a:solidFill>
                  <a:schemeClr val="folHlink"/>
                </a:solidFill>
              </a:rPr>
              <a:t>r/d/gi</a:t>
            </a:r>
          </a:p>
        </p:txBody>
      </p:sp>
      <p:sp>
        <p:nvSpPr>
          <p:cNvPr id="9219" name="Text Box 3"/>
          <p:cNvSpPr txBox="1">
            <a:spLocks noChangeArrowheads="1"/>
          </p:cNvSpPr>
          <p:nvPr/>
        </p:nvSpPr>
        <p:spPr bwMode="auto">
          <a:xfrm>
            <a:off x="1447800" y="2057400"/>
            <a:ext cx="7086600" cy="457200"/>
          </a:xfrm>
          <a:prstGeom prst="rect">
            <a:avLst/>
          </a:prstGeom>
          <a:noFill/>
          <a:ln w="9525">
            <a:noFill/>
            <a:miter lim="800000"/>
            <a:headEnd/>
            <a:tailEnd/>
          </a:ln>
        </p:spPr>
        <p:txBody>
          <a:bodyPr>
            <a:spAutoFit/>
          </a:bodyPr>
          <a:lstStyle/>
          <a:p>
            <a:pPr eaLnBrk="1" hangingPunct="1">
              <a:spcBef>
                <a:spcPct val="50000"/>
              </a:spcBef>
            </a:pPr>
            <a:r>
              <a:rPr lang="en-US" b="1" i="1" u="sng">
                <a:solidFill>
                  <a:srgbClr val="0000FF"/>
                </a:solidFill>
              </a:rPr>
              <a:t>Hoạt động 4</a:t>
            </a:r>
            <a:r>
              <a:rPr lang="en-US" b="1" i="1">
                <a:solidFill>
                  <a:srgbClr val="0000FF"/>
                </a:solidFill>
              </a:rPr>
              <a:t> :</a:t>
            </a:r>
            <a:r>
              <a:rPr lang="en-US"/>
              <a:t> </a:t>
            </a:r>
            <a:r>
              <a:rPr lang="en-US" i="1">
                <a:solidFill>
                  <a:srgbClr val="003399"/>
                </a:solidFill>
              </a:rPr>
              <a:t>Hướng dẫn làm bài tập chính tả</a:t>
            </a:r>
          </a:p>
        </p:txBody>
      </p:sp>
      <p:sp>
        <p:nvSpPr>
          <p:cNvPr id="9220" name="Text Box 4"/>
          <p:cNvSpPr txBox="1">
            <a:spLocks noChangeArrowheads="1"/>
          </p:cNvSpPr>
          <p:nvPr/>
        </p:nvSpPr>
        <p:spPr bwMode="auto">
          <a:xfrm>
            <a:off x="441325" y="2932113"/>
            <a:ext cx="7331075" cy="366712"/>
          </a:xfrm>
          <a:prstGeom prst="rect">
            <a:avLst/>
          </a:prstGeom>
          <a:noFill/>
          <a:ln w="9525">
            <a:noFill/>
            <a:miter lim="800000"/>
            <a:headEnd/>
            <a:tailEnd/>
          </a:ln>
        </p:spPr>
        <p:txBody>
          <a:bodyPr>
            <a:spAutoFit/>
          </a:bodyPr>
          <a:lstStyle/>
          <a:p>
            <a:pPr eaLnBrk="1" hangingPunct="1"/>
            <a:endParaRPr lang="en-US" sz="1800"/>
          </a:p>
        </p:txBody>
      </p:sp>
      <p:sp>
        <p:nvSpPr>
          <p:cNvPr id="51205" name="Text Box 5"/>
          <p:cNvSpPr txBox="1">
            <a:spLocks noChangeArrowheads="1"/>
          </p:cNvSpPr>
          <p:nvPr/>
        </p:nvSpPr>
        <p:spPr bwMode="auto">
          <a:xfrm>
            <a:off x="381000" y="2566988"/>
            <a:ext cx="8534400" cy="3527425"/>
          </a:xfrm>
          <a:prstGeom prst="rect">
            <a:avLst/>
          </a:prstGeom>
          <a:noFill/>
          <a:ln w="9525">
            <a:noFill/>
            <a:miter lim="800000"/>
            <a:headEnd/>
            <a:tailEnd/>
          </a:ln>
        </p:spPr>
        <p:txBody>
          <a:bodyPr>
            <a:spAutoFit/>
          </a:bodyPr>
          <a:lstStyle/>
          <a:p>
            <a:pPr marL="342900" indent="-342900" eaLnBrk="1" hangingPunct="1">
              <a:lnSpc>
                <a:spcPct val="90000"/>
              </a:lnSpc>
              <a:spcBef>
                <a:spcPct val="50000"/>
              </a:spcBef>
            </a:pPr>
            <a:r>
              <a:rPr lang="en-US" b="1">
                <a:solidFill>
                  <a:srgbClr val="660066"/>
                </a:solidFill>
              </a:rPr>
              <a:t>(3).</a:t>
            </a:r>
            <a:r>
              <a:rPr lang="en-US"/>
              <a:t> </a:t>
            </a:r>
            <a:r>
              <a:rPr lang="en-US" i="1">
                <a:solidFill>
                  <a:srgbClr val="660066"/>
                </a:solidFill>
              </a:rPr>
              <a:t>Lời giải :</a:t>
            </a:r>
          </a:p>
          <a:p>
            <a:pPr marL="342900" indent="-342900" eaLnBrk="1" hangingPunct="1">
              <a:lnSpc>
                <a:spcPct val="90000"/>
              </a:lnSpc>
              <a:spcBef>
                <a:spcPct val="50000"/>
              </a:spcBef>
              <a:buFontTx/>
              <a:buChar char="-"/>
            </a:pPr>
            <a:r>
              <a:rPr lang="en-US"/>
              <a:t>Hồ nước ngọt lớn nhất thế  </a:t>
            </a:r>
            <a:r>
              <a:rPr lang="en-US" b="1"/>
              <a:t> </a:t>
            </a:r>
            <a:r>
              <a:rPr lang="en-US" i="1" u="sng">
                <a:solidFill>
                  <a:srgbClr val="FF0000"/>
                </a:solidFill>
              </a:rPr>
              <a:t>giới </a:t>
            </a:r>
            <a:r>
              <a:rPr lang="en-US" b="1" u="sng"/>
              <a:t> </a:t>
            </a:r>
            <a:r>
              <a:rPr lang="en-US"/>
              <a:t>   là hồ Thượng ở giữa </a:t>
            </a:r>
          </a:p>
          <a:p>
            <a:pPr marL="342900" indent="-342900" eaLnBrk="1" hangingPunct="1">
              <a:lnSpc>
                <a:spcPct val="90000"/>
              </a:lnSpc>
              <a:spcBef>
                <a:spcPct val="50000"/>
              </a:spcBef>
            </a:pPr>
            <a:r>
              <a:rPr lang="en-US"/>
              <a:t>    Ca-na-đa và Mĩ. Nó </a:t>
            </a:r>
            <a:r>
              <a:rPr lang="en-US" i="1" u="sng">
                <a:solidFill>
                  <a:srgbClr val="FF0000"/>
                </a:solidFill>
              </a:rPr>
              <a:t>rộng</a:t>
            </a:r>
            <a:r>
              <a:rPr lang="en-US"/>
              <a:t> trên 80 000 ki-lô-mét vuông. </a:t>
            </a:r>
          </a:p>
          <a:p>
            <a:pPr marL="342900" indent="-342900" eaLnBrk="1" hangingPunct="1">
              <a:lnSpc>
                <a:spcPct val="90000"/>
              </a:lnSpc>
              <a:spcBef>
                <a:spcPct val="50000"/>
              </a:spcBef>
            </a:pPr>
            <a:r>
              <a:rPr lang="en-US"/>
              <a:t>                                                         </a:t>
            </a:r>
            <a:r>
              <a:rPr lang="en-US" sz="1800" i="1"/>
              <a:t>Theo </a:t>
            </a:r>
            <a:r>
              <a:rPr lang="en-US" sz="1800"/>
              <a:t>TRẦN HOÀNG HÀ</a:t>
            </a:r>
          </a:p>
          <a:p>
            <a:pPr marL="342900" indent="-342900" eaLnBrk="1" hangingPunct="1">
              <a:lnSpc>
                <a:spcPct val="90000"/>
              </a:lnSpc>
              <a:spcBef>
                <a:spcPct val="50000"/>
              </a:spcBef>
            </a:pPr>
            <a:r>
              <a:rPr lang="en-US"/>
              <a:t>- Trung Quốc là nước có biên </a:t>
            </a:r>
            <a:r>
              <a:rPr lang="en-US" i="1" u="sng">
                <a:solidFill>
                  <a:srgbClr val="FF0000"/>
                </a:solidFill>
              </a:rPr>
              <a:t>giới</a:t>
            </a:r>
            <a:r>
              <a:rPr lang="en-US"/>
              <a:t> chung với nhiều nước</a:t>
            </a:r>
          </a:p>
          <a:p>
            <a:pPr marL="342900" indent="-342900" eaLnBrk="1" hangingPunct="1">
              <a:lnSpc>
                <a:spcPct val="90000"/>
              </a:lnSpc>
              <a:spcBef>
                <a:spcPct val="50000"/>
              </a:spcBef>
            </a:pPr>
            <a:r>
              <a:rPr lang="en-US"/>
              <a:t>nhất- 13 nước. Biên </a:t>
            </a:r>
            <a:r>
              <a:rPr lang="en-US" i="1" u="sng">
                <a:solidFill>
                  <a:srgbClr val="FF0000"/>
                </a:solidFill>
              </a:rPr>
              <a:t>giới</a:t>
            </a:r>
            <a:r>
              <a:rPr lang="en-US"/>
              <a:t> của nước này </a:t>
            </a:r>
            <a:r>
              <a:rPr lang="en-US" i="1" u="sng">
                <a:solidFill>
                  <a:srgbClr val="FF0000"/>
                </a:solidFill>
              </a:rPr>
              <a:t>dài</a:t>
            </a:r>
            <a:r>
              <a:rPr lang="en-US"/>
              <a:t> 23 840 ki-lô- mét.</a:t>
            </a:r>
          </a:p>
          <a:p>
            <a:pPr marL="342900" indent="-342900" eaLnBrk="1" hangingPunct="1">
              <a:lnSpc>
                <a:spcPct val="90000"/>
              </a:lnSpc>
              <a:spcBef>
                <a:spcPct val="50000"/>
              </a:spcBef>
            </a:pPr>
            <a:r>
              <a:rPr lang="en-US"/>
              <a:t>                                                         </a:t>
            </a:r>
            <a:r>
              <a:rPr lang="en-US" sz="1800" i="1"/>
              <a:t>Theo</a:t>
            </a:r>
            <a:r>
              <a:rPr lang="en-US" sz="1800"/>
              <a:t> KỈ LỤC THẾ GIỚI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1205"/>
                                        </p:tgtEl>
                                        <p:attrNameLst>
                                          <p:attrName>style.visibility</p:attrName>
                                        </p:attrNameLst>
                                      </p:cBhvr>
                                      <p:to>
                                        <p:strVal val="visible"/>
                                      </p:to>
                                    </p:set>
                                    <p:animEffect transition="in" filter="box(in)">
                                      <p:cBhvr>
                                        <p:cTn id="7" dur="500"/>
                                        <p:tgtEl>
                                          <p:spTgt spid="512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5"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61&quot;/&gt;&lt;/object&gt;&lt;object type=&quot;3&quot; unique_id=&quot;10005&quot;&gt;&lt;property id=&quot;20148&quot; value=&quot;5&quot;/&gt;&lt;property id=&quot;20300&quot; value=&quot;Slide 2&quot;/&gt;&lt;property id=&quot;20307&quot; value=&quot;281&quot;/&gt;&lt;/object&gt;&lt;object type=&quot;3&quot; unique_id=&quot;10006&quot;&gt;&lt;property id=&quot;20148&quot; value=&quot;5&quot;/&gt;&lt;property id=&quot;20300&quot; value=&quot;Slide 3 - &amp;quot;Chính tả: (Nghe-viết)&amp;quot;&quot;/&gt;&lt;property id=&quot;20307&quot; value=&quot;256&quot;/&gt;&lt;/object&gt;&lt;object type=&quot;3&quot; unique_id=&quot;10007&quot;&gt;&lt;property id=&quot;20148&quot; value=&quot;5&quot;/&gt;&lt;property id=&quot;20300&quot; value=&quot;Slide 4&quot;/&gt;&lt;property id=&quot;20307&quot; value=&quot;269&quot;/&gt;&lt;/object&gt;&lt;object type=&quot;3&quot; unique_id=&quot;10008&quot;&gt;&lt;property id=&quot;20148&quot; value=&quot;5&quot;/&gt;&lt;property id=&quot;20300&quot; value=&quot;Slide 5&quot;/&gt;&lt;property id=&quot;20307&quot; value=&quot;257&quot;/&gt;&lt;/object&gt;&lt;object type=&quot;3&quot; unique_id=&quot;10009&quot;&gt;&lt;property id=&quot;20148&quot; value=&quot;5&quot;/&gt;&lt;property id=&quot;20300&quot; value=&quot;Slide 6&quot;/&gt;&lt;property id=&quot;20307&quot; value=&quot;272&quot;/&gt;&lt;/object&gt;&lt;object type=&quot;3&quot; unique_id=&quot;10010&quot;&gt;&lt;property id=&quot;20148&quot; value=&quot;5&quot;/&gt;&lt;property id=&quot;20300&quot; value=&quot;Slide 7&quot;/&gt;&lt;property id=&quot;20307&quot; value=&quot;282&quot;/&gt;&lt;/object&gt;&lt;object type=&quot;3&quot; unique_id=&quot;10011&quot;&gt;&lt;property id=&quot;20148&quot; value=&quot;5&quot;/&gt;&lt;property id=&quot;20300&quot; value=&quot;Slide 8&quot;/&gt;&lt;property id=&quot;20307&quot; value=&quot;258&quot;/&gt;&lt;/object&gt;&lt;object type=&quot;3&quot; unique_id=&quot;10012&quot;&gt;&lt;property id=&quot;20148&quot; value=&quot;5&quot;/&gt;&lt;property id=&quot;20300&quot; value=&quot;Slide 9&quot;/&gt;&lt;property id=&quot;20307&quot; value=&quot;280&quot;/&gt;&lt;/object&gt;&lt;object type=&quot;3&quot; unique_id=&quot;10013&quot;&gt;&lt;property id=&quot;20148&quot; value=&quot;5&quot;/&gt;&lt;property id=&quot;20300&quot; value=&quot;Slide 10&quot;/&gt;&lt;property id=&quot;20307&quot; value=&quot;273&quot;/&gt;&lt;/object&gt;&lt;object type=&quot;3&quot; unique_id=&quot;10014&quot;&gt;&lt;property id=&quot;20148&quot; value=&quot;5&quot;/&gt;&lt;property id=&quot;20300&quot; value=&quot;Slide 11&quot;/&gt;&lt;property id=&quot;20307&quot; value=&quot;259&quot;/&gt;&lt;/object&gt;&lt;object type=&quot;3&quot; unique_id=&quot;10015&quot;&gt;&lt;property id=&quot;20148&quot; value=&quot;5&quot;/&gt;&lt;property id=&quot;20300&quot; value=&quot;Slide 12&quot;/&gt;&lt;property id=&quot;20307&quot; value=&quot;260&quot;/&gt;&lt;/object&gt;&lt;object type=&quot;3&quot; unique_id=&quot;10016&quot;&gt;&lt;property id=&quot;20148&quot; value=&quot;5&quot;/&gt;&lt;property id=&quot;20300&quot; value=&quot;Slide 13&quot;/&gt;&lt;property id=&quot;20307&quot; value=&quot;274&quot;/&gt;&lt;/object&gt;&lt;object type=&quot;3&quot; unique_id=&quot;10017&quot;&gt;&lt;property id=&quot;20148&quot; value=&quot;5&quot;/&gt;&lt;property id=&quot;20300&quot; value=&quot;Slide 14&quot;/&gt;&lt;property id=&quot;20307&quot; value=&quot;262&quot;/&gt;&lt;/object&gt;&lt;object type=&quot;3&quot; unique_id=&quot;10018&quot;&gt;&lt;property id=&quot;20148&quot; value=&quot;5&quot;/&gt;&lt;property id=&quot;20300&quot; value=&quot;Slide 15&quot;/&gt;&lt;property id=&quot;20307&quot; value=&quot;264&quot;/&gt;&lt;/object&gt;&lt;object type=&quot;3&quot; unique_id=&quot;10019&quot;&gt;&lt;property id=&quot;20148&quot; value=&quot;5&quot;/&gt;&lt;property id=&quot;20300&quot; value=&quot;Slide 16&quot;/&gt;&lt;property id=&quot;20307&quot; value=&quot;277&quot;/&gt;&lt;/object&gt;&lt;object type=&quot;3&quot; unique_id=&quot;10020&quot;&gt;&lt;property id=&quot;20148&quot; value=&quot;5&quot;/&gt;&lt;property id=&quot;20300&quot; value=&quot;Slide 17&quot;/&gt;&lt;property id=&quot;20307&quot; value=&quot;267&quot;/&gt;&lt;/object&gt;&lt;object type=&quot;3&quot; unique_id=&quot;10021&quot;&gt;&lt;property id=&quot;20148&quot; value=&quot;5&quot;/&gt;&lt;property id=&quot;20300&quot; value=&quot;Slide 18&quot;/&gt;&lt;property id=&quot;20307&quot; value=&quot;279&quot;/&gt;&lt;/object&gt;&lt;/object&gt;&lt;/object&gt;&lt;/database&gt;"/>
  <p:tag name="SECTOMILLISECCONVERTED" val="1"/>
</p:tagLst>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Watermark</Template>
  <TotalTime>1123</TotalTime>
  <Words>542</Words>
  <Application>Microsoft Office PowerPoint</Application>
  <PresentationFormat>On-screen Show (4:3)</PresentationFormat>
  <Paragraphs>65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Wingdings</vt:lpstr>
      <vt:lpstr>Times New Roman</vt:lpstr>
      <vt:lpstr>Watermark</vt:lpstr>
      <vt:lpstr>Slide 1</vt:lpstr>
      <vt:lpstr>Slide 2</vt:lpstr>
      <vt:lpstr>Slide 3</vt:lpstr>
      <vt:lpstr>Slide 4</vt:lpstr>
      <vt:lpstr>Slide 5</vt:lpstr>
      <vt:lpstr>Slide 6</vt:lpstr>
      <vt:lpstr>Slide 7</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thuan</dc:creator>
  <cp:lastModifiedBy>CSTeam</cp:lastModifiedBy>
  <cp:revision>162</cp:revision>
  <dcterms:created xsi:type="dcterms:W3CDTF">2009-02-21T03:12:33Z</dcterms:created>
  <dcterms:modified xsi:type="dcterms:W3CDTF">2016-06-30T02:01:32Z</dcterms:modified>
</cp:coreProperties>
</file>